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6858000" cx="12192000"/>
  <p:notesSz cx="6858000" cy="9144000"/>
  <p:embeddedFontLst>
    <p:embeddedFont>
      <p:font typeface="IBM Plex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0" roundtripDataSignature="AMtx7mjaWVd0jO/yPciPyVVzhEcl3MqaF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4439FB1-611C-4021-B5D6-1DC89F42EB48}">
  <a:tblStyle styleId="{64439FB1-611C-4021-B5D6-1DC89F42EB48}"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IBMPlexSans-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IBMPlexSans-italic.fntdata"/><Relationship Id="rId47" Type="http://schemas.openxmlformats.org/officeDocument/2006/relationships/font" Target="fonts/IBMPlexSans-bold.fntdata"/><Relationship Id="rId49" Type="http://schemas.openxmlformats.org/officeDocument/2006/relationships/font" Target="fonts/IBMPlex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 name="Google Shape;19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 name="Google Shape;24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9" name="Google Shape;269;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7" name="Google Shape;33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4" name="Google Shape;34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1" name="Google Shape;35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8" name="Google Shape;35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pt-BR" sz="1100">
                <a:latin typeface="Arial"/>
                <a:ea typeface="Arial"/>
                <a:cs typeface="Arial"/>
                <a:sym typeface="Arial"/>
              </a:rPr>
              <a:t>1 Zettabyte (ZB) é equivalente a </a:t>
            </a:r>
            <a:r>
              <a:rPr b="1" lang="pt-BR" sz="1100">
                <a:latin typeface="Arial"/>
                <a:ea typeface="Arial"/>
                <a:cs typeface="Arial"/>
                <a:sym typeface="Arial"/>
              </a:rPr>
              <a:t>1.000.000.000.000.000.000.000 bytes</a:t>
            </a:r>
            <a:r>
              <a:rPr lang="pt-BR" sz="1100">
                <a:latin typeface="Arial"/>
                <a:ea typeface="Arial"/>
                <a:cs typeface="Arial"/>
                <a:sym typeface="Arial"/>
              </a:rPr>
              <a:t> ou </a:t>
            </a:r>
            <a:r>
              <a:rPr b="1" lang="pt-BR" sz="1100">
                <a:latin typeface="Arial"/>
                <a:ea typeface="Arial"/>
                <a:cs typeface="Arial"/>
                <a:sym typeface="Arial"/>
              </a:rPr>
              <a:t>10^21 bytes</a:t>
            </a:r>
            <a:r>
              <a:rPr lang="pt-BR" sz="1100">
                <a:latin typeface="Arial"/>
                <a:ea typeface="Arial"/>
                <a:cs typeface="Arial"/>
                <a:sym typeface="Arial"/>
              </a:rPr>
              <a:t>.</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pt-BR" sz="1100">
                <a:latin typeface="Arial"/>
                <a:ea typeface="Arial"/>
                <a:cs typeface="Arial"/>
                <a:sym typeface="Arial"/>
              </a:rPr>
              <a:t>Para visualizar melhor:</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pt-BR" sz="1100">
                <a:latin typeface="Arial"/>
                <a:ea typeface="Arial"/>
                <a:cs typeface="Arial"/>
                <a:sym typeface="Arial"/>
              </a:rPr>
              <a:t>1 Zettabyte = 1 bilhão de Terabytes (TB)</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pt-BR" sz="1100">
                <a:latin typeface="Arial"/>
                <a:ea typeface="Arial"/>
                <a:cs typeface="Arial"/>
                <a:sym typeface="Arial"/>
              </a:rPr>
              <a:t>1 Zettabyte = 1 trilhão de Gigabytes (GB)</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pt-BR" sz="1100">
                <a:latin typeface="Arial"/>
                <a:ea typeface="Arial"/>
                <a:cs typeface="Arial"/>
                <a:sym typeface="Arial"/>
              </a:rPr>
              <a:t>Então, 1 Zettabyte = </a:t>
            </a:r>
            <a:r>
              <a:rPr b="1" lang="pt-BR" sz="1100">
                <a:latin typeface="Arial"/>
                <a:ea typeface="Arial"/>
                <a:cs typeface="Arial"/>
                <a:sym typeface="Arial"/>
              </a:rPr>
              <a:t>1 quintilhão de bytes</a:t>
            </a:r>
            <a:r>
              <a:rPr lang="pt-BR" sz="1100">
                <a:latin typeface="Arial"/>
                <a:ea typeface="Arial"/>
                <a:cs typeface="Arial"/>
                <a:sym typeface="Arial"/>
              </a:rPr>
              <a:t>!</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384" name="Google Shape;38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2" name="Google Shape;39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9" name="Google Shape;39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1" name="Google Shape;42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0" name="Google Shape;43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6" name="Google Shape;44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2" name="Google Shape;46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 name="Google Shape;11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2" name="Google Shape;47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7" name="Google Shape;49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32:notes"/>
          <p:cNvSpPr/>
          <p:nvPr>
            <p:ph idx="2" type="sldImg"/>
          </p:nvPr>
        </p:nvSpPr>
        <p:spPr>
          <a:xfrm>
            <a:off x="384175" y="685800"/>
            <a:ext cx="6094413"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504" name="Google Shape;504;p32:notes"/>
          <p:cNvSpPr txBox="1"/>
          <p:nvPr>
            <p:ph idx="1" type="body"/>
          </p:nvPr>
        </p:nvSpPr>
        <p:spPr>
          <a:xfrm>
            <a:off x="914400" y="4341813"/>
            <a:ext cx="5029200" cy="411638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3850" lIns="87725" spcFirstLastPara="1" rIns="87725" wrap="square" tIns="4385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4" name="Google Shape;51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1" name="Google Shape;52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8" name="Google Shape;52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6" name="Google Shape;53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4" name="Google Shape;54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1" name="Google Shape;55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8" name="Google Shape;558;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 name="Google Shape;11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5" name="Google Shape;565;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 name="Google Shape;17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5" name="Shape 15"/>
        <p:cNvGrpSpPr/>
        <p:nvPr/>
      </p:nvGrpSpPr>
      <p:grpSpPr>
        <a:xfrm>
          <a:off x="0" y="0"/>
          <a:ext cx="0" cy="0"/>
          <a:chOff x="0" y="0"/>
          <a:chExt cx="0" cy="0"/>
        </a:xfrm>
      </p:grpSpPr>
      <p:sp>
        <p:nvSpPr>
          <p:cNvPr id="16" name="Google Shape;16;p4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4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67" name="Shape 67"/>
        <p:cNvGrpSpPr/>
        <p:nvPr/>
      </p:nvGrpSpPr>
      <p:grpSpPr>
        <a:xfrm>
          <a:off x="0" y="0"/>
          <a:ext cx="0" cy="0"/>
          <a:chOff x="0" y="0"/>
          <a:chExt cx="0" cy="0"/>
        </a:xfrm>
      </p:grpSpPr>
      <p:sp>
        <p:nvSpPr>
          <p:cNvPr id="68" name="Google Shape;68;p5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5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 name="Google Shape;70;p5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5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 name="Google Shape;72;p5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76" name="Shape 76"/>
        <p:cNvGrpSpPr/>
        <p:nvPr/>
      </p:nvGrpSpPr>
      <p:grpSpPr>
        <a:xfrm>
          <a:off x="0" y="0"/>
          <a:ext cx="0" cy="0"/>
          <a:chOff x="0" y="0"/>
          <a:chExt cx="0" cy="0"/>
        </a:xfrm>
      </p:grpSpPr>
      <p:sp>
        <p:nvSpPr>
          <p:cNvPr id="77" name="Google Shape;77;p5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51"/>
          <p:cNvSpPr/>
          <p:nvPr>
            <p:ph idx="2" type="pic"/>
          </p:nvPr>
        </p:nvSpPr>
        <p:spPr>
          <a:xfrm>
            <a:off x="5183188" y="987425"/>
            <a:ext cx="6172200" cy="4873625"/>
          </a:xfrm>
          <a:prstGeom prst="rect">
            <a:avLst/>
          </a:prstGeom>
          <a:noFill/>
          <a:ln>
            <a:noFill/>
          </a:ln>
        </p:spPr>
      </p:sp>
      <p:sp>
        <p:nvSpPr>
          <p:cNvPr id="79" name="Google Shape;79;p5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 name="Google Shape;80;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83" name="Shape 83"/>
        <p:cNvGrpSpPr/>
        <p:nvPr/>
      </p:nvGrpSpPr>
      <p:grpSpPr>
        <a:xfrm>
          <a:off x="0" y="0"/>
          <a:ext cx="0" cy="0"/>
          <a:chOff x="0" y="0"/>
          <a:chExt cx="0" cy="0"/>
        </a:xfrm>
      </p:grpSpPr>
      <p:sp>
        <p:nvSpPr>
          <p:cNvPr id="84" name="Google Shape;84;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5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e Título Vertical" type="vertTitleAndTx">
  <p:cSld name="VERTICAL_TITLE_AND_VERTICAL_TEXT">
    <p:spTree>
      <p:nvGrpSpPr>
        <p:cNvPr id="89" name="Shape 89"/>
        <p:cNvGrpSpPr/>
        <p:nvPr/>
      </p:nvGrpSpPr>
      <p:grpSpPr>
        <a:xfrm>
          <a:off x="0" y="0"/>
          <a:ext cx="0" cy="0"/>
          <a:chOff x="0" y="0"/>
          <a:chExt cx="0" cy="0"/>
        </a:xfrm>
      </p:grpSpPr>
      <p:sp>
        <p:nvSpPr>
          <p:cNvPr id="90" name="Google Shape;90;p5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5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21" name="Shape 21"/>
        <p:cNvGrpSpPr/>
        <p:nvPr/>
      </p:nvGrpSpPr>
      <p:grpSpPr>
        <a:xfrm>
          <a:off x="0" y="0"/>
          <a:ext cx="0" cy="0"/>
          <a:chOff x="0" y="0"/>
          <a:chExt cx="0" cy="0"/>
        </a:xfrm>
      </p:grpSpPr>
      <p:sp>
        <p:nvSpPr>
          <p:cNvPr id="22" name="Google Shape;22;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27" name="Shape 27"/>
        <p:cNvGrpSpPr/>
        <p:nvPr/>
      </p:nvGrpSpPr>
      <p:grpSpPr>
        <a:xfrm>
          <a:off x="0" y="0"/>
          <a:ext cx="0" cy="0"/>
          <a:chOff x="0" y="0"/>
          <a:chExt cx="0" cy="0"/>
        </a:xfrm>
      </p:grpSpPr>
      <p:sp>
        <p:nvSpPr>
          <p:cNvPr id="28" name="Google Shape;28;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lip Art" type="txAndClipArt">
  <p:cSld name="TEXT_AND_CLIPART">
    <p:spTree>
      <p:nvGrpSpPr>
        <p:cNvPr id="32" name="Shape 32"/>
        <p:cNvGrpSpPr/>
        <p:nvPr/>
      </p:nvGrpSpPr>
      <p:grpSpPr>
        <a:xfrm>
          <a:off x="0" y="0"/>
          <a:ext cx="0" cy="0"/>
          <a:chOff x="0" y="0"/>
          <a:chExt cx="0" cy="0"/>
        </a:xfrm>
      </p:grpSpPr>
      <p:sp>
        <p:nvSpPr>
          <p:cNvPr id="33" name="Google Shape;33;p44"/>
          <p:cNvSpPr txBox="1"/>
          <p:nvPr>
            <p:ph type="title"/>
          </p:nvPr>
        </p:nvSpPr>
        <p:spPr>
          <a:xfrm>
            <a:off x="1320800" y="457200"/>
            <a:ext cx="10363200" cy="1143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44"/>
          <p:cNvSpPr txBox="1"/>
          <p:nvPr>
            <p:ph idx="1" type="body"/>
          </p:nvPr>
        </p:nvSpPr>
        <p:spPr>
          <a:xfrm>
            <a:off x="1320801" y="1828800"/>
            <a:ext cx="5087816" cy="41148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44"/>
          <p:cNvSpPr/>
          <p:nvPr>
            <p:ph idx="2" type="clipArt"/>
          </p:nvPr>
        </p:nvSpPr>
        <p:spPr>
          <a:xfrm>
            <a:off x="6596184" y="1828800"/>
            <a:ext cx="5087816" cy="4114800"/>
          </a:xfrm>
          <a:prstGeom prst="rect">
            <a:avLst/>
          </a:prstGeom>
          <a:noFill/>
          <a:ln>
            <a:noFill/>
          </a:ln>
        </p:spPr>
      </p:sp>
      <p:sp>
        <p:nvSpPr>
          <p:cNvPr id="36" name="Google Shape;36;p44"/>
          <p:cNvSpPr txBox="1"/>
          <p:nvPr>
            <p:ph idx="10" type="dt"/>
          </p:nvPr>
        </p:nvSpPr>
        <p:spPr>
          <a:xfrm>
            <a:off x="1320800" y="6096000"/>
            <a:ext cx="2540000" cy="457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44"/>
          <p:cNvSpPr txBox="1"/>
          <p:nvPr>
            <p:ph idx="11" type="ftr"/>
          </p:nvPr>
        </p:nvSpPr>
        <p:spPr>
          <a:xfrm>
            <a:off x="4572000" y="6096000"/>
            <a:ext cx="3860800" cy="4572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4"/>
          <p:cNvSpPr txBox="1"/>
          <p:nvPr>
            <p:ph idx="12" type="sldNum"/>
          </p:nvPr>
        </p:nvSpPr>
        <p:spPr>
          <a:xfrm>
            <a:off x="9144000" y="6096000"/>
            <a:ext cx="2540000" cy="4572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39" name="Shape 39"/>
        <p:cNvGrpSpPr/>
        <p:nvPr/>
      </p:nvGrpSpPr>
      <p:grpSpPr>
        <a:xfrm>
          <a:off x="0" y="0"/>
          <a:ext cx="0" cy="0"/>
          <a:chOff x="0" y="0"/>
          <a:chExt cx="0" cy="0"/>
        </a:xfrm>
      </p:grpSpPr>
      <p:sp>
        <p:nvSpPr>
          <p:cNvPr id="40" name="Google Shape;40;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43" name="Shape 43"/>
        <p:cNvGrpSpPr/>
        <p:nvPr/>
      </p:nvGrpSpPr>
      <p:grpSpPr>
        <a:xfrm>
          <a:off x="0" y="0"/>
          <a:ext cx="0" cy="0"/>
          <a:chOff x="0" y="0"/>
          <a:chExt cx="0" cy="0"/>
        </a:xfrm>
      </p:grpSpPr>
      <p:sp>
        <p:nvSpPr>
          <p:cNvPr id="44" name="Google Shape;44;p4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4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 name="Google Shape;46;p4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 name="Google Shape;47;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50" name="Shape 50"/>
        <p:cNvGrpSpPr/>
        <p:nvPr/>
      </p:nvGrpSpPr>
      <p:grpSpPr>
        <a:xfrm>
          <a:off x="0" y="0"/>
          <a:ext cx="0" cy="0"/>
          <a:chOff x="0" y="0"/>
          <a:chExt cx="0" cy="0"/>
        </a:xfrm>
      </p:grpSpPr>
      <p:sp>
        <p:nvSpPr>
          <p:cNvPr id="51" name="Google Shape;51;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4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57" name="Shape 57"/>
        <p:cNvGrpSpPr/>
        <p:nvPr/>
      </p:nvGrpSpPr>
      <p:grpSpPr>
        <a:xfrm>
          <a:off x="0" y="0"/>
          <a:ext cx="0" cy="0"/>
          <a:chOff x="0" y="0"/>
          <a:chExt cx="0" cy="0"/>
        </a:xfrm>
      </p:grpSpPr>
      <p:sp>
        <p:nvSpPr>
          <p:cNvPr id="58" name="Google Shape;58;p48"/>
          <p:cNvSpPr txBox="1"/>
          <p:nvPr>
            <p:ph type="title"/>
          </p:nvPr>
        </p:nvSpPr>
        <p:spPr>
          <a:xfrm>
            <a:off x="508000" y="152400"/>
            <a:ext cx="11040533" cy="533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48"/>
          <p:cNvSpPr txBox="1"/>
          <p:nvPr>
            <p:ph idx="1" type="body"/>
          </p:nvPr>
        </p:nvSpPr>
        <p:spPr>
          <a:xfrm>
            <a:off x="548217" y="1143000"/>
            <a:ext cx="5444067" cy="5181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48"/>
          <p:cNvSpPr txBox="1"/>
          <p:nvPr>
            <p:ph idx="2" type="body"/>
          </p:nvPr>
        </p:nvSpPr>
        <p:spPr>
          <a:xfrm>
            <a:off x="6195484" y="1143000"/>
            <a:ext cx="5444067" cy="5181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61" name="Shape 61"/>
        <p:cNvGrpSpPr/>
        <p:nvPr/>
      </p:nvGrpSpPr>
      <p:grpSpPr>
        <a:xfrm>
          <a:off x="0" y="0"/>
          <a:ext cx="0" cy="0"/>
          <a:chOff x="0" y="0"/>
          <a:chExt cx="0" cy="0"/>
        </a:xfrm>
      </p:grpSpPr>
      <p:sp>
        <p:nvSpPr>
          <p:cNvPr id="62" name="Google Shape;62;p4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64" name="Google Shape;64;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0.jpg"/><Relationship Id="rId4" Type="http://schemas.openxmlformats.org/officeDocument/2006/relationships/image" Target="../media/image14.jpg"/><Relationship Id="rId5" Type="http://schemas.openxmlformats.org/officeDocument/2006/relationships/image" Target="../media/image8.jpg"/><Relationship Id="rId6" Type="http://schemas.openxmlformats.org/officeDocument/2006/relationships/image" Target="../media/image17.jpg"/><Relationship Id="rId7" Type="http://schemas.openxmlformats.org/officeDocument/2006/relationships/image" Target="../media/image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32.png"/></Relationships>
</file>

<file path=ppt/slides/_rels/slide22.xml.rels><?xml version="1.0" encoding="UTF-8" standalone="yes"?><Relationships xmlns="http://schemas.openxmlformats.org/package/2006/relationships"><Relationship Id="rId10"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jpg"/><Relationship Id="rId4" Type="http://schemas.openxmlformats.org/officeDocument/2006/relationships/image" Target="../media/image30.jpg"/><Relationship Id="rId9" Type="http://schemas.openxmlformats.org/officeDocument/2006/relationships/image" Target="../media/image36.png"/><Relationship Id="rId5" Type="http://schemas.openxmlformats.org/officeDocument/2006/relationships/image" Target="../media/image19.jpg"/><Relationship Id="rId6" Type="http://schemas.openxmlformats.org/officeDocument/2006/relationships/image" Target="../media/image25.jpg"/><Relationship Id="rId7" Type="http://schemas.openxmlformats.org/officeDocument/2006/relationships/image" Target="../media/image31.png"/><Relationship Id="rId8" Type="http://schemas.openxmlformats.org/officeDocument/2006/relationships/image" Target="../media/image2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image" Target="../media/image2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2.jpg"/><Relationship Id="rId12"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3.jpg"/><Relationship Id="rId9" Type="http://schemas.openxmlformats.org/officeDocument/2006/relationships/image" Target="../media/image1.jpg"/><Relationship Id="rId5" Type="http://schemas.openxmlformats.org/officeDocument/2006/relationships/image" Target="../media/image9.png"/><Relationship Id="rId6" Type="http://schemas.openxmlformats.org/officeDocument/2006/relationships/image" Target="../media/image20.jpg"/><Relationship Id="rId7" Type="http://schemas.openxmlformats.org/officeDocument/2006/relationships/image" Target="../media/image3.png"/><Relationship Id="rId8"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 name="Shape 98"/>
        <p:cNvGrpSpPr/>
        <p:nvPr/>
      </p:nvGrpSpPr>
      <p:grpSpPr>
        <a:xfrm>
          <a:off x="0" y="0"/>
          <a:ext cx="0" cy="0"/>
          <a:chOff x="0" y="0"/>
          <a:chExt cx="0" cy="0"/>
        </a:xfrm>
      </p:grpSpPr>
      <p:sp>
        <p:nvSpPr>
          <p:cNvPr id="99" name="Google Shape;99;p1"/>
          <p:cNvSpPr txBox="1"/>
          <p:nvPr>
            <p:ph type="ctrTitle"/>
          </p:nvPr>
        </p:nvSpPr>
        <p:spPr>
          <a:xfrm>
            <a:off x="640080" y="640080"/>
            <a:ext cx="6894575" cy="356616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600"/>
              <a:buFont typeface="Calibri"/>
              <a:buNone/>
            </a:pPr>
            <a:r>
              <a:rPr lang="pt-BR" sz="6600"/>
              <a:t>Aula 1</a:t>
            </a:r>
            <a:endParaRPr/>
          </a:p>
        </p:txBody>
      </p:sp>
      <p:sp>
        <p:nvSpPr>
          <p:cNvPr id="100" name="Google Shape;100;p1"/>
          <p:cNvSpPr txBox="1"/>
          <p:nvPr>
            <p:ph idx="1" type="subTitle"/>
          </p:nvPr>
        </p:nvSpPr>
        <p:spPr>
          <a:xfrm>
            <a:off x="640080" y="4636008"/>
            <a:ext cx="6894576" cy="157276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rPr lang="pt-BR" sz="2000">
                <a:latin typeface="Arial"/>
                <a:ea typeface="Arial"/>
                <a:cs typeface="Arial"/>
                <a:sym typeface="Arial"/>
              </a:rPr>
              <a:t>Princípios de Big Data</a:t>
            </a:r>
            <a:endParaRPr/>
          </a:p>
          <a:p>
            <a:pPr indent="0" lvl="0" marL="0" rtl="0" algn="l">
              <a:lnSpc>
                <a:spcPct val="90000"/>
              </a:lnSpc>
              <a:spcBef>
                <a:spcPts val="1000"/>
              </a:spcBef>
              <a:spcAft>
                <a:spcPts val="0"/>
              </a:spcAft>
              <a:buClr>
                <a:schemeClr val="dk1"/>
              </a:buClr>
              <a:buSzPts val="2000"/>
              <a:buNone/>
            </a:pPr>
            <a:r>
              <a:rPr lang="pt-BR" sz="2000">
                <a:latin typeface="Arial"/>
                <a:ea typeface="Arial"/>
                <a:cs typeface="Arial"/>
                <a:sym typeface="Arial"/>
              </a:rPr>
              <a:t>Felipe Alves</a:t>
            </a:r>
            <a:endParaRPr sz="2000"/>
          </a:p>
        </p:txBody>
      </p:sp>
      <p:pic>
        <p:nvPicPr>
          <p:cNvPr descr="Gráficos financeiros em uma tela escura" id="101" name="Google Shape;101;p1"/>
          <p:cNvPicPr preferRelativeResize="0"/>
          <p:nvPr/>
        </p:nvPicPr>
        <p:blipFill rotWithShape="1">
          <a:blip r:embed="rId3">
            <a:alphaModFix/>
          </a:blip>
          <a:srcRect b="0" l="28630" r="34440" t="0"/>
          <a:stretch/>
        </p:blipFill>
        <p:spPr>
          <a:xfrm>
            <a:off x="8139803" y="10"/>
            <a:ext cx="4052199" cy="6857990"/>
          </a:xfrm>
          <a:custGeom>
            <a:rect b="b" l="l" r="r" t="t"/>
            <a:pathLst>
              <a:path extrusionOk="0" h="6858000" w="4052199">
                <a:moveTo>
                  <a:pt x="25603" y="0"/>
                </a:moveTo>
                <a:lnTo>
                  <a:pt x="4052199" y="0"/>
                </a:lnTo>
                <a:lnTo>
                  <a:pt x="4052199" y="6858000"/>
                </a:lnTo>
                <a:lnTo>
                  <a:pt x="28079" y="6858000"/>
                </a:lnTo>
                <a:lnTo>
                  <a:pt x="37459" y="6497135"/>
                </a:lnTo>
                <a:cubicBezTo>
                  <a:pt x="37586" y="6492050"/>
                  <a:pt x="38603" y="6487092"/>
                  <a:pt x="38603" y="6482007"/>
                </a:cubicBezTo>
                <a:cubicBezTo>
                  <a:pt x="47502" y="6367973"/>
                  <a:pt x="52587" y="6253939"/>
                  <a:pt x="18135" y="6142702"/>
                </a:cubicBezTo>
                <a:cubicBezTo>
                  <a:pt x="15084" y="6132214"/>
                  <a:pt x="13495" y="6121344"/>
                  <a:pt x="13432" y="6110411"/>
                </a:cubicBezTo>
                <a:cubicBezTo>
                  <a:pt x="11690" y="6013324"/>
                  <a:pt x="15936" y="5916236"/>
                  <a:pt x="26145" y="5819669"/>
                </a:cubicBezTo>
                <a:cubicBezTo>
                  <a:pt x="31229" y="5760555"/>
                  <a:pt x="26017" y="5700423"/>
                  <a:pt x="42926" y="5641690"/>
                </a:cubicBezTo>
                <a:cubicBezTo>
                  <a:pt x="50337" y="5612565"/>
                  <a:pt x="54595" y="5582728"/>
                  <a:pt x="55638" y="5552700"/>
                </a:cubicBezTo>
                <a:cubicBezTo>
                  <a:pt x="60087" y="5479983"/>
                  <a:pt x="38603" y="5411588"/>
                  <a:pt x="18263" y="5343066"/>
                </a:cubicBezTo>
                <a:cubicBezTo>
                  <a:pt x="7456" y="5306707"/>
                  <a:pt x="-5384" y="5269459"/>
                  <a:pt x="2372" y="5231320"/>
                </a:cubicBezTo>
                <a:cubicBezTo>
                  <a:pt x="16076" y="5173655"/>
                  <a:pt x="23920" y="5114744"/>
                  <a:pt x="25763" y="5055502"/>
                </a:cubicBezTo>
                <a:cubicBezTo>
                  <a:pt x="25635" y="5012660"/>
                  <a:pt x="15338" y="4970962"/>
                  <a:pt x="18898" y="4928374"/>
                </a:cubicBezTo>
                <a:cubicBezTo>
                  <a:pt x="27073" y="4845715"/>
                  <a:pt x="29157" y="4762561"/>
                  <a:pt x="25127" y="4679584"/>
                </a:cubicBezTo>
                <a:cubicBezTo>
                  <a:pt x="25077" y="4646429"/>
                  <a:pt x="28776" y="4613376"/>
                  <a:pt x="36187" y="4581060"/>
                </a:cubicBezTo>
                <a:cubicBezTo>
                  <a:pt x="45493" y="4524043"/>
                  <a:pt x="47464" y="4466060"/>
                  <a:pt x="42036" y="4408547"/>
                </a:cubicBezTo>
                <a:cubicBezTo>
                  <a:pt x="36060" y="4341932"/>
                  <a:pt x="18263" y="4276334"/>
                  <a:pt x="13685" y="4209719"/>
                </a:cubicBezTo>
                <a:cubicBezTo>
                  <a:pt x="6694" y="4099371"/>
                  <a:pt x="16610" y="3989024"/>
                  <a:pt x="26398" y="3879186"/>
                </a:cubicBezTo>
                <a:cubicBezTo>
                  <a:pt x="34026" y="3808731"/>
                  <a:pt x="36060" y="3737781"/>
                  <a:pt x="32501" y="3667009"/>
                </a:cubicBezTo>
                <a:cubicBezTo>
                  <a:pt x="28051" y="3610818"/>
                  <a:pt x="21059" y="3554755"/>
                  <a:pt x="19788" y="3498437"/>
                </a:cubicBezTo>
                <a:cubicBezTo>
                  <a:pt x="17627" y="3398006"/>
                  <a:pt x="18390" y="3297701"/>
                  <a:pt x="24237" y="3197143"/>
                </a:cubicBezTo>
                <a:cubicBezTo>
                  <a:pt x="27162" y="3146928"/>
                  <a:pt x="32119" y="3096966"/>
                  <a:pt x="34026" y="3046242"/>
                </a:cubicBezTo>
                <a:cubicBezTo>
                  <a:pt x="35933" y="2995518"/>
                  <a:pt x="40001" y="2944413"/>
                  <a:pt x="28433" y="2894578"/>
                </a:cubicBezTo>
                <a:cubicBezTo>
                  <a:pt x="8855" y="2810038"/>
                  <a:pt x="23220" y="2725879"/>
                  <a:pt x="27415" y="2641593"/>
                </a:cubicBezTo>
                <a:cubicBezTo>
                  <a:pt x="29958" y="2589217"/>
                  <a:pt x="45214" y="2535568"/>
                  <a:pt x="31738" y="2484717"/>
                </a:cubicBezTo>
                <a:cubicBezTo>
                  <a:pt x="10507" y="2405008"/>
                  <a:pt x="24492" y="2326951"/>
                  <a:pt x="31738" y="2248513"/>
                </a:cubicBezTo>
                <a:cubicBezTo>
                  <a:pt x="40218" y="2174283"/>
                  <a:pt x="38768" y="2099252"/>
                  <a:pt x="27415" y="2025403"/>
                </a:cubicBezTo>
                <a:cubicBezTo>
                  <a:pt x="12986" y="1952165"/>
                  <a:pt x="12986" y="1876803"/>
                  <a:pt x="27415" y="1803565"/>
                </a:cubicBezTo>
                <a:cubicBezTo>
                  <a:pt x="39276" y="1743102"/>
                  <a:pt x="40598" y="1681038"/>
                  <a:pt x="31356" y="1620119"/>
                </a:cubicBezTo>
                <a:cubicBezTo>
                  <a:pt x="25127" y="1576514"/>
                  <a:pt x="13940" y="1533163"/>
                  <a:pt x="12414" y="1489558"/>
                </a:cubicBezTo>
                <a:cubicBezTo>
                  <a:pt x="9262" y="1398420"/>
                  <a:pt x="11118" y="1307167"/>
                  <a:pt x="18008" y="1216233"/>
                </a:cubicBezTo>
                <a:cubicBezTo>
                  <a:pt x="26017" y="1112496"/>
                  <a:pt x="41400" y="1009268"/>
                  <a:pt x="30721" y="904896"/>
                </a:cubicBezTo>
                <a:cubicBezTo>
                  <a:pt x="27162" y="869046"/>
                  <a:pt x="19661" y="833323"/>
                  <a:pt x="18771" y="797346"/>
                </a:cubicBezTo>
                <a:cubicBezTo>
                  <a:pt x="17118" y="730095"/>
                  <a:pt x="16737" y="663607"/>
                  <a:pt x="20169" y="593941"/>
                </a:cubicBezTo>
                <a:cubicBezTo>
                  <a:pt x="23602" y="524274"/>
                  <a:pt x="38348" y="451938"/>
                  <a:pt x="28433" y="383798"/>
                </a:cubicBezTo>
                <a:cubicBezTo>
                  <a:pt x="18516" y="315657"/>
                  <a:pt x="24873" y="248406"/>
                  <a:pt x="31229" y="181410"/>
                </a:cubicBezTo>
                <a:cubicBezTo>
                  <a:pt x="34344" y="149565"/>
                  <a:pt x="36410" y="118069"/>
                  <a:pt x="35854" y="86700"/>
                </a:cubicBezTo>
                <a:close/>
              </a:path>
            </a:pathLst>
          </a:cu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0"/>
          <p:cNvSpPr txBox="1"/>
          <p:nvPr>
            <p:ph type="title"/>
          </p:nvPr>
        </p:nvSpPr>
        <p:spPr>
          <a:xfrm>
            <a:off x="635000" y="640823"/>
            <a:ext cx="3418659" cy="558314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pt-BR" sz="5400"/>
              <a:t>Panorama da área de Banco de dados</a:t>
            </a:r>
            <a:endParaRPr/>
          </a:p>
        </p:txBody>
      </p:sp>
      <p:grpSp>
        <p:nvGrpSpPr>
          <p:cNvPr id="196" name="Google Shape;196;p10"/>
          <p:cNvGrpSpPr/>
          <p:nvPr/>
        </p:nvGrpSpPr>
        <p:grpSpPr>
          <a:xfrm>
            <a:off x="4648018" y="643525"/>
            <a:ext cx="6900512" cy="5530734"/>
            <a:chOff x="0" y="2703"/>
            <a:chExt cx="6900512" cy="5530734"/>
          </a:xfrm>
        </p:grpSpPr>
        <p:cxnSp>
          <p:nvCxnSpPr>
            <p:cNvPr id="197" name="Google Shape;197;p10"/>
            <p:cNvCxnSpPr/>
            <p:nvPr/>
          </p:nvCxnSpPr>
          <p:spPr>
            <a:xfrm>
              <a:off x="0" y="2703"/>
              <a:ext cx="6900512" cy="0"/>
            </a:xfrm>
            <a:prstGeom prst="straightConnector1">
              <a:avLst/>
            </a:prstGeom>
            <a:solidFill>
              <a:schemeClr val="accent2"/>
            </a:solidFill>
            <a:ln cap="flat" cmpd="sng" w="12700">
              <a:solidFill>
                <a:schemeClr val="accent2"/>
              </a:solidFill>
              <a:prstDash val="solid"/>
              <a:miter lim="800000"/>
              <a:headEnd len="sm" w="sm" type="none"/>
              <a:tailEnd len="sm" w="sm" type="none"/>
            </a:ln>
          </p:spPr>
        </p:cxnSp>
        <p:sp>
          <p:nvSpPr>
            <p:cNvPr id="198" name="Google Shape;198;p10"/>
            <p:cNvSpPr/>
            <p:nvPr/>
          </p:nvSpPr>
          <p:spPr>
            <a:xfrm>
              <a:off x="0" y="2703"/>
              <a:ext cx="6900512" cy="92178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0"/>
            <p:cNvSpPr txBox="1"/>
            <p:nvPr/>
          </p:nvSpPr>
          <p:spPr>
            <a:xfrm>
              <a:off x="0" y="2703"/>
              <a:ext cx="6900512" cy="921789"/>
            </a:xfrm>
            <a:prstGeom prst="rect">
              <a:avLst/>
            </a:prstGeom>
            <a:noFill/>
            <a:ln>
              <a:noFill/>
            </a:ln>
          </p:spPr>
          <p:txBody>
            <a:bodyPr anchorCtr="0" anchor="t" bIns="160000" lIns="160000" spcFirstLastPara="1" rIns="160000" wrap="square" tIns="160000">
              <a:noAutofit/>
            </a:bodyPr>
            <a:lstStyle/>
            <a:p>
              <a:pPr indent="0" lvl="0" marL="0" marR="0" rtl="0" algn="l">
                <a:lnSpc>
                  <a:spcPct val="90000"/>
                </a:lnSpc>
                <a:spcBef>
                  <a:spcPts val="0"/>
                </a:spcBef>
                <a:spcAft>
                  <a:spcPts val="0"/>
                </a:spcAft>
                <a:buClr>
                  <a:schemeClr val="dk1"/>
                </a:buClr>
                <a:buSzPts val="4200"/>
                <a:buFont typeface="Calibri"/>
                <a:buNone/>
              </a:pPr>
              <a:r>
                <a:rPr b="0" i="0" lang="pt-BR" sz="4200" u="none" cap="none" strike="noStrike">
                  <a:solidFill>
                    <a:schemeClr val="dk1"/>
                  </a:solidFill>
                  <a:latin typeface="Calibri"/>
                  <a:ea typeface="Calibri"/>
                  <a:cs typeface="Calibri"/>
                  <a:sym typeface="Calibri"/>
                </a:rPr>
                <a:t>DBA</a:t>
              </a:r>
              <a:endParaRPr b="0" i="0" sz="4200" u="none" cap="none" strike="noStrike">
                <a:solidFill>
                  <a:schemeClr val="dk1"/>
                </a:solidFill>
                <a:latin typeface="Calibri"/>
                <a:ea typeface="Calibri"/>
                <a:cs typeface="Calibri"/>
                <a:sym typeface="Calibri"/>
              </a:endParaRPr>
            </a:p>
          </p:txBody>
        </p:sp>
        <p:cxnSp>
          <p:nvCxnSpPr>
            <p:cNvPr id="200" name="Google Shape;200;p10"/>
            <p:cNvCxnSpPr/>
            <p:nvPr/>
          </p:nvCxnSpPr>
          <p:spPr>
            <a:xfrm>
              <a:off x="0" y="924492"/>
              <a:ext cx="6900512" cy="0"/>
            </a:xfrm>
            <a:prstGeom prst="straightConnector1">
              <a:avLst/>
            </a:prstGeom>
            <a:solidFill>
              <a:schemeClr val="accent3"/>
            </a:solidFill>
            <a:ln cap="flat" cmpd="sng" w="12700">
              <a:solidFill>
                <a:schemeClr val="accent3"/>
              </a:solidFill>
              <a:prstDash val="solid"/>
              <a:miter lim="800000"/>
              <a:headEnd len="sm" w="sm" type="none"/>
              <a:tailEnd len="sm" w="sm" type="none"/>
            </a:ln>
          </p:spPr>
        </p:cxnSp>
        <p:sp>
          <p:nvSpPr>
            <p:cNvPr id="201" name="Google Shape;201;p10"/>
            <p:cNvSpPr/>
            <p:nvPr/>
          </p:nvSpPr>
          <p:spPr>
            <a:xfrm>
              <a:off x="0" y="924492"/>
              <a:ext cx="6900512" cy="92178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0"/>
            <p:cNvSpPr txBox="1"/>
            <p:nvPr/>
          </p:nvSpPr>
          <p:spPr>
            <a:xfrm>
              <a:off x="0" y="924492"/>
              <a:ext cx="6900512" cy="921789"/>
            </a:xfrm>
            <a:prstGeom prst="rect">
              <a:avLst/>
            </a:prstGeom>
            <a:noFill/>
            <a:ln>
              <a:noFill/>
            </a:ln>
          </p:spPr>
          <p:txBody>
            <a:bodyPr anchorCtr="0" anchor="t" bIns="160000" lIns="160000" spcFirstLastPara="1" rIns="160000" wrap="square" tIns="160000">
              <a:noAutofit/>
            </a:bodyPr>
            <a:lstStyle/>
            <a:p>
              <a:pPr indent="0" lvl="0" marL="0" marR="0" rtl="0" algn="l">
                <a:lnSpc>
                  <a:spcPct val="90000"/>
                </a:lnSpc>
                <a:spcBef>
                  <a:spcPts val="0"/>
                </a:spcBef>
                <a:spcAft>
                  <a:spcPts val="0"/>
                </a:spcAft>
                <a:buClr>
                  <a:schemeClr val="dk1"/>
                </a:buClr>
                <a:buSzPts val="4200"/>
                <a:buFont typeface="Calibri"/>
                <a:buNone/>
              </a:pPr>
              <a:r>
                <a:rPr b="0" i="0" lang="pt-BR" sz="4200" u="none" cap="none" strike="noStrike">
                  <a:solidFill>
                    <a:schemeClr val="dk1"/>
                  </a:solidFill>
                  <a:latin typeface="Calibri"/>
                  <a:ea typeface="Calibri"/>
                  <a:cs typeface="Calibri"/>
                  <a:sym typeface="Calibri"/>
                </a:rPr>
                <a:t>Administrador de dados</a:t>
              </a:r>
              <a:endParaRPr b="0" i="0" sz="4200" u="none" cap="none" strike="noStrike">
                <a:solidFill>
                  <a:schemeClr val="dk1"/>
                </a:solidFill>
                <a:latin typeface="Calibri"/>
                <a:ea typeface="Calibri"/>
                <a:cs typeface="Calibri"/>
                <a:sym typeface="Calibri"/>
              </a:endParaRPr>
            </a:p>
          </p:txBody>
        </p:sp>
        <p:cxnSp>
          <p:nvCxnSpPr>
            <p:cNvPr id="203" name="Google Shape;203;p10"/>
            <p:cNvCxnSpPr/>
            <p:nvPr/>
          </p:nvCxnSpPr>
          <p:spPr>
            <a:xfrm>
              <a:off x="0" y="1846281"/>
              <a:ext cx="6900512" cy="0"/>
            </a:xfrm>
            <a:prstGeom prst="straightConnector1">
              <a:avLst/>
            </a:prstGeom>
            <a:solidFill>
              <a:schemeClr val="accent4"/>
            </a:solidFill>
            <a:ln cap="flat" cmpd="sng" w="12700">
              <a:solidFill>
                <a:schemeClr val="accent4"/>
              </a:solidFill>
              <a:prstDash val="solid"/>
              <a:miter lim="800000"/>
              <a:headEnd len="sm" w="sm" type="none"/>
              <a:tailEnd len="sm" w="sm" type="none"/>
            </a:ln>
          </p:spPr>
        </p:cxnSp>
        <p:sp>
          <p:nvSpPr>
            <p:cNvPr id="204" name="Google Shape;204;p10"/>
            <p:cNvSpPr/>
            <p:nvPr/>
          </p:nvSpPr>
          <p:spPr>
            <a:xfrm>
              <a:off x="0" y="1846281"/>
              <a:ext cx="6900512" cy="92178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0"/>
            <p:cNvSpPr txBox="1"/>
            <p:nvPr/>
          </p:nvSpPr>
          <p:spPr>
            <a:xfrm>
              <a:off x="0" y="1846281"/>
              <a:ext cx="6900512" cy="921789"/>
            </a:xfrm>
            <a:prstGeom prst="rect">
              <a:avLst/>
            </a:prstGeom>
            <a:noFill/>
            <a:ln>
              <a:noFill/>
            </a:ln>
          </p:spPr>
          <p:txBody>
            <a:bodyPr anchorCtr="0" anchor="t" bIns="160000" lIns="160000" spcFirstLastPara="1" rIns="160000" wrap="square" tIns="160000">
              <a:noAutofit/>
            </a:bodyPr>
            <a:lstStyle/>
            <a:p>
              <a:pPr indent="0" lvl="0" marL="0" marR="0" rtl="0" algn="l">
                <a:lnSpc>
                  <a:spcPct val="90000"/>
                </a:lnSpc>
                <a:spcBef>
                  <a:spcPts val="0"/>
                </a:spcBef>
                <a:spcAft>
                  <a:spcPts val="0"/>
                </a:spcAft>
                <a:buClr>
                  <a:schemeClr val="dk1"/>
                </a:buClr>
                <a:buSzPts val="4200"/>
                <a:buFont typeface="Calibri"/>
                <a:buNone/>
              </a:pPr>
              <a:r>
                <a:rPr b="0" i="0" lang="pt-BR" sz="4200" u="none" cap="none" strike="noStrike">
                  <a:solidFill>
                    <a:schemeClr val="dk1"/>
                  </a:solidFill>
                  <a:latin typeface="Calibri"/>
                  <a:ea typeface="Calibri"/>
                  <a:cs typeface="Calibri"/>
                  <a:sym typeface="Calibri"/>
                </a:rPr>
                <a:t>Arquiteto de dados</a:t>
              </a:r>
              <a:endParaRPr b="0" i="0" sz="4200" u="none" cap="none" strike="noStrike">
                <a:solidFill>
                  <a:schemeClr val="dk1"/>
                </a:solidFill>
                <a:latin typeface="Calibri"/>
                <a:ea typeface="Calibri"/>
                <a:cs typeface="Calibri"/>
                <a:sym typeface="Calibri"/>
              </a:endParaRPr>
            </a:p>
          </p:txBody>
        </p:sp>
        <p:cxnSp>
          <p:nvCxnSpPr>
            <p:cNvPr id="206" name="Google Shape;206;p10"/>
            <p:cNvCxnSpPr/>
            <p:nvPr/>
          </p:nvCxnSpPr>
          <p:spPr>
            <a:xfrm>
              <a:off x="0" y="2768070"/>
              <a:ext cx="6900512" cy="0"/>
            </a:xfrm>
            <a:prstGeom prst="straightConnector1">
              <a:avLst/>
            </a:prstGeom>
            <a:solidFill>
              <a:srgbClr val="599BD5"/>
            </a:solidFill>
            <a:ln cap="flat" cmpd="sng" w="12700">
              <a:solidFill>
                <a:srgbClr val="599BD5"/>
              </a:solidFill>
              <a:prstDash val="solid"/>
              <a:miter lim="800000"/>
              <a:headEnd len="sm" w="sm" type="none"/>
              <a:tailEnd len="sm" w="sm" type="none"/>
            </a:ln>
          </p:spPr>
        </p:cxnSp>
        <p:sp>
          <p:nvSpPr>
            <p:cNvPr id="207" name="Google Shape;207;p10"/>
            <p:cNvSpPr/>
            <p:nvPr/>
          </p:nvSpPr>
          <p:spPr>
            <a:xfrm>
              <a:off x="0" y="2768070"/>
              <a:ext cx="6900512" cy="92178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0"/>
            <p:cNvSpPr txBox="1"/>
            <p:nvPr/>
          </p:nvSpPr>
          <p:spPr>
            <a:xfrm>
              <a:off x="0" y="2768070"/>
              <a:ext cx="6900512" cy="921789"/>
            </a:xfrm>
            <a:prstGeom prst="rect">
              <a:avLst/>
            </a:prstGeom>
            <a:noFill/>
            <a:ln>
              <a:noFill/>
            </a:ln>
          </p:spPr>
          <p:txBody>
            <a:bodyPr anchorCtr="0" anchor="t" bIns="160000" lIns="160000" spcFirstLastPara="1" rIns="160000" wrap="square" tIns="160000">
              <a:noAutofit/>
            </a:bodyPr>
            <a:lstStyle/>
            <a:p>
              <a:pPr indent="0" lvl="0" marL="0" marR="0" rtl="0" algn="l">
                <a:lnSpc>
                  <a:spcPct val="90000"/>
                </a:lnSpc>
                <a:spcBef>
                  <a:spcPts val="0"/>
                </a:spcBef>
                <a:spcAft>
                  <a:spcPts val="0"/>
                </a:spcAft>
                <a:buClr>
                  <a:schemeClr val="dk1"/>
                </a:buClr>
                <a:buSzPts val="4200"/>
                <a:buFont typeface="Calibri"/>
                <a:buNone/>
              </a:pPr>
              <a:r>
                <a:rPr b="0" i="0" lang="pt-BR" sz="4200" u="none" cap="none" strike="noStrike">
                  <a:solidFill>
                    <a:schemeClr val="dk1"/>
                  </a:solidFill>
                  <a:latin typeface="Calibri"/>
                  <a:ea typeface="Calibri"/>
                  <a:cs typeface="Calibri"/>
                  <a:sym typeface="Calibri"/>
                </a:rPr>
                <a:t>Engenheiro de dados</a:t>
              </a:r>
              <a:endParaRPr b="0" i="0" sz="4200" u="none" cap="none" strike="noStrike">
                <a:solidFill>
                  <a:schemeClr val="dk1"/>
                </a:solidFill>
                <a:latin typeface="Calibri"/>
                <a:ea typeface="Calibri"/>
                <a:cs typeface="Calibri"/>
                <a:sym typeface="Calibri"/>
              </a:endParaRPr>
            </a:p>
          </p:txBody>
        </p:sp>
        <p:cxnSp>
          <p:nvCxnSpPr>
            <p:cNvPr id="209" name="Google Shape;209;p10"/>
            <p:cNvCxnSpPr/>
            <p:nvPr/>
          </p:nvCxnSpPr>
          <p:spPr>
            <a:xfrm>
              <a:off x="0" y="3689859"/>
              <a:ext cx="6900512" cy="0"/>
            </a:xfrm>
            <a:prstGeom prst="straightConnector1">
              <a:avLst/>
            </a:prstGeom>
            <a:solidFill>
              <a:schemeClr val="accent6"/>
            </a:solidFill>
            <a:ln cap="flat" cmpd="sng" w="12700">
              <a:solidFill>
                <a:schemeClr val="accent6"/>
              </a:solidFill>
              <a:prstDash val="solid"/>
              <a:miter lim="800000"/>
              <a:headEnd len="sm" w="sm" type="none"/>
              <a:tailEnd len="sm" w="sm" type="none"/>
            </a:ln>
          </p:spPr>
        </p:cxnSp>
        <p:sp>
          <p:nvSpPr>
            <p:cNvPr id="210" name="Google Shape;210;p10"/>
            <p:cNvSpPr/>
            <p:nvPr/>
          </p:nvSpPr>
          <p:spPr>
            <a:xfrm>
              <a:off x="0" y="3689859"/>
              <a:ext cx="6900512" cy="92178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0"/>
            <p:cNvSpPr txBox="1"/>
            <p:nvPr/>
          </p:nvSpPr>
          <p:spPr>
            <a:xfrm>
              <a:off x="0" y="3689859"/>
              <a:ext cx="6900512" cy="921789"/>
            </a:xfrm>
            <a:prstGeom prst="rect">
              <a:avLst/>
            </a:prstGeom>
            <a:noFill/>
            <a:ln>
              <a:noFill/>
            </a:ln>
          </p:spPr>
          <p:txBody>
            <a:bodyPr anchorCtr="0" anchor="t" bIns="160000" lIns="160000" spcFirstLastPara="1" rIns="160000" wrap="square" tIns="160000">
              <a:noAutofit/>
            </a:bodyPr>
            <a:lstStyle/>
            <a:p>
              <a:pPr indent="0" lvl="0" marL="0" marR="0" rtl="0" algn="l">
                <a:lnSpc>
                  <a:spcPct val="90000"/>
                </a:lnSpc>
                <a:spcBef>
                  <a:spcPts val="0"/>
                </a:spcBef>
                <a:spcAft>
                  <a:spcPts val="0"/>
                </a:spcAft>
                <a:buClr>
                  <a:schemeClr val="dk1"/>
                </a:buClr>
                <a:buSzPts val="4200"/>
                <a:buFont typeface="Calibri"/>
                <a:buNone/>
              </a:pPr>
              <a:r>
                <a:rPr b="0" i="0" lang="pt-BR" sz="4200" u="none" cap="none" strike="noStrike">
                  <a:solidFill>
                    <a:schemeClr val="dk1"/>
                  </a:solidFill>
                  <a:latin typeface="Calibri"/>
                  <a:ea typeface="Calibri"/>
                  <a:cs typeface="Calibri"/>
                  <a:sym typeface="Calibri"/>
                </a:rPr>
                <a:t>Analista de dados</a:t>
              </a:r>
              <a:endParaRPr b="0" i="0" sz="4200" u="none" cap="none" strike="noStrike">
                <a:solidFill>
                  <a:schemeClr val="dk1"/>
                </a:solidFill>
                <a:latin typeface="Calibri"/>
                <a:ea typeface="Calibri"/>
                <a:cs typeface="Calibri"/>
                <a:sym typeface="Calibri"/>
              </a:endParaRPr>
            </a:p>
          </p:txBody>
        </p:sp>
        <p:cxnSp>
          <p:nvCxnSpPr>
            <p:cNvPr id="212" name="Google Shape;212;p10"/>
            <p:cNvCxnSpPr/>
            <p:nvPr/>
          </p:nvCxnSpPr>
          <p:spPr>
            <a:xfrm>
              <a:off x="0" y="4611648"/>
              <a:ext cx="6900512" cy="0"/>
            </a:xfrm>
            <a:prstGeom prst="straightConnector1">
              <a:avLst/>
            </a:prstGeom>
            <a:solidFill>
              <a:schemeClr val="accent2"/>
            </a:solidFill>
            <a:ln cap="flat" cmpd="sng" w="12700">
              <a:solidFill>
                <a:schemeClr val="accent2"/>
              </a:solidFill>
              <a:prstDash val="solid"/>
              <a:miter lim="800000"/>
              <a:headEnd len="sm" w="sm" type="none"/>
              <a:tailEnd len="sm" w="sm" type="none"/>
            </a:ln>
          </p:spPr>
        </p:cxnSp>
        <p:sp>
          <p:nvSpPr>
            <p:cNvPr id="213" name="Google Shape;213;p10"/>
            <p:cNvSpPr/>
            <p:nvPr/>
          </p:nvSpPr>
          <p:spPr>
            <a:xfrm>
              <a:off x="0" y="4611648"/>
              <a:ext cx="6900512" cy="92178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0"/>
            <p:cNvSpPr txBox="1"/>
            <p:nvPr/>
          </p:nvSpPr>
          <p:spPr>
            <a:xfrm>
              <a:off x="0" y="4611648"/>
              <a:ext cx="6900512" cy="921789"/>
            </a:xfrm>
            <a:prstGeom prst="rect">
              <a:avLst/>
            </a:prstGeom>
            <a:noFill/>
            <a:ln>
              <a:noFill/>
            </a:ln>
          </p:spPr>
          <p:txBody>
            <a:bodyPr anchorCtr="0" anchor="t" bIns="160000" lIns="160000" spcFirstLastPara="1" rIns="160000" wrap="square" tIns="160000">
              <a:noAutofit/>
            </a:bodyPr>
            <a:lstStyle/>
            <a:p>
              <a:pPr indent="0" lvl="0" marL="0" marR="0" rtl="0" algn="l">
                <a:lnSpc>
                  <a:spcPct val="90000"/>
                </a:lnSpc>
                <a:spcBef>
                  <a:spcPts val="0"/>
                </a:spcBef>
                <a:spcAft>
                  <a:spcPts val="0"/>
                </a:spcAft>
                <a:buClr>
                  <a:schemeClr val="dk1"/>
                </a:buClr>
                <a:buSzPts val="4200"/>
                <a:buFont typeface="Calibri"/>
                <a:buNone/>
              </a:pPr>
              <a:r>
                <a:rPr b="0" i="0" lang="pt-BR" sz="4200" u="none" cap="none" strike="noStrike">
                  <a:solidFill>
                    <a:schemeClr val="dk1"/>
                  </a:solidFill>
                  <a:latin typeface="Calibri"/>
                  <a:ea typeface="Calibri"/>
                  <a:cs typeface="Calibri"/>
                  <a:sym typeface="Calibri"/>
                </a:rPr>
                <a:t>Cientista de dados</a:t>
              </a:r>
              <a:endParaRPr b="0" i="0" sz="4200" u="none" cap="none" strike="noStrike">
                <a:solidFill>
                  <a:schemeClr val="dk1"/>
                </a:solidFill>
                <a:latin typeface="Calibri"/>
                <a:ea typeface="Calibri"/>
                <a:cs typeface="Calibri"/>
                <a:sym typeface="Calibri"/>
              </a:endParaRPr>
            </a:p>
          </p:txBody>
        </p:sp>
      </p:grpSp>
      <p:sp>
        <p:nvSpPr>
          <p:cNvPr id="215" name="Google Shape;215;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9" name="Shape 219"/>
        <p:cNvGrpSpPr/>
        <p:nvPr/>
      </p:nvGrpSpPr>
      <p:grpSpPr>
        <a:xfrm>
          <a:off x="0" y="0"/>
          <a:ext cx="0" cy="0"/>
          <a:chOff x="0" y="0"/>
          <a:chExt cx="0" cy="0"/>
        </a:xfrm>
      </p:grpSpPr>
      <p:sp>
        <p:nvSpPr>
          <p:cNvPr id="220" name="Google Shape;220;p11"/>
          <p:cNvSpPr txBox="1"/>
          <p:nvPr>
            <p:ph type="title"/>
          </p:nvPr>
        </p:nvSpPr>
        <p:spPr>
          <a:xfrm>
            <a:off x="463453" y="552091"/>
            <a:ext cx="4199512" cy="54315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pt-BR" sz="5400"/>
              <a:t>Administrador de banco de dados - DBA</a:t>
            </a:r>
            <a:endParaRPr sz="5400"/>
          </a:p>
        </p:txBody>
      </p:sp>
      <p:sp>
        <p:nvSpPr>
          <p:cNvPr id="221" name="Google Shape;221;p11"/>
          <p:cNvSpPr txBox="1"/>
          <p:nvPr>
            <p:ph idx="1" type="body"/>
          </p:nvPr>
        </p:nvSpPr>
        <p:spPr>
          <a:xfrm>
            <a:off x="5126418" y="552091"/>
            <a:ext cx="6224335" cy="5431536"/>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Font typeface="Calibri"/>
              <a:buNone/>
            </a:pPr>
            <a:r>
              <a:rPr lang="pt-BR" sz="2200"/>
              <a:t>	É a pessoa encarregada de instalar, configurar e gerenciar um SGBD. São suas funções:</a:t>
            </a:r>
            <a:endParaRPr/>
          </a:p>
          <a:p>
            <a:pPr indent="-228600" lvl="0" marL="228600" rtl="0" algn="l">
              <a:lnSpc>
                <a:spcPct val="90000"/>
              </a:lnSpc>
              <a:spcBef>
                <a:spcPts val="1000"/>
              </a:spcBef>
              <a:spcAft>
                <a:spcPts val="0"/>
              </a:spcAft>
              <a:buClr>
                <a:schemeClr val="dk1"/>
              </a:buClr>
              <a:buSzPts val="2200"/>
              <a:buChar char="•"/>
            </a:pPr>
            <a:r>
              <a:rPr lang="pt-BR" sz="2200"/>
              <a:t>Decidir sobre o conteúdo de dados;</a:t>
            </a:r>
            <a:endParaRPr/>
          </a:p>
          <a:p>
            <a:pPr indent="-228600" lvl="0" marL="228600" rtl="0" algn="l">
              <a:lnSpc>
                <a:spcPct val="90000"/>
              </a:lnSpc>
              <a:spcBef>
                <a:spcPts val="1000"/>
              </a:spcBef>
              <a:spcAft>
                <a:spcPts val="0"/>
              </a:spcAft>
              <a:buClr>
                <a:schemeClr val="dk1"/>
              </a:buClr>
              <a:buSzPts val="2200"/>
              <a:buChar char="•"/>
            </a:pPr>
            <a:r>
              <a:rPr lang="pt-BR" sz="2200"/>
              <a:t>decidir como os dados serão representados no BD (projeto físico e lógico);</a:t>
            </a:r>
            <a:endParaRPr/>
          </a:p>
          <a:p>
            <a:pPr indent="-228600" lvl="0" marL="228600" rtl="0" algn="l">
              <a:lnSpc>
                <a:spcPct val="90000"/>
              </a:lnSpc>
              <a:spcBef>
                <a:spcPts val="1000"/>
              </a:spcBef>
              <a:spcAft>
                <a:spcPts val="0"/>
              </a:spcAft>
              <a:buClr>
                <a:schemeClr val="dk1"/>
              </a:buClr>
              <a:buSzPts val="2200"/>
              <a:buChar char="•"/>
            </a:pPr>
            <a:r>
              <a:rPr lang="pt-BR" sz="2200"/>
              <a:t>definir os controles de segurança e integridade;</a:t>
            </a:r>
            <a:endParaRPr/>
          </a:p>
          <a:p>
            <a:pPr indent="-228600" lvl="0" marL="228600" rtl="0" algn="l">
              <a:lnSpc>
                <a:spcPct val="90000"/>
              </a:lnSpc>
              <a:spcBef>
                <a:spcPts val="1000"/>
              </a:spcBef>
              <a:spcAft>
                <a:spcPts val="0"/>
              </a:spcAft>
              <a:buClr>
                <a:schemeClr val="dk1"/>
              </a:buClr>
              <a:buSzPts val="2200"/>
              <a:buChar char="•"/>
            </a:pPr>
            <a:r>
              <a:rPr lang="pt-BR" sz="2200"/>
              <a:t>definir estratégias de reserva e recuperação;</a:t>
            </a:r>
            <a:endParaRPr/>
          </a:p>
          <a:p>
            <a:pPr indent="-228600" lvl="0" marL="228600" rtl="0" algn="l">
              <a:lnSpc>
                <a:spcPct val="90000"/>
              </a:lnSpc>
              <a:spcBef>
                <a:spcPts val="1000"/>
              </a:spcBef>
              <a:spcAft>
                <a:spcPts val="0"/>
              </a:spcAft>
              <a:buClr>
                <a:schemeClr val="dk1"/>
              </a:buClr>
              <a:buSzPts val="2200"/>
              <a:buChar char="•"/>
            </a:pPr>
            <a:r>
              <a:rPr lang="pt-BR" sz="2200"/>
              <a:t>monitorar o desempenho das aplicações</a:t>
            </a:r>
            <a:endParaRPr sz="2200"/>
          </a:p>
          <a:p>
            <a:pPr indent="-88900" lvl="0" marL="228600" rtl="0" algn="l">
              <a:lnSpc>
                <a:spcPct val="90000"/>
              </a:lnSpc>
              <a:spcBef>
                <a:spcPts val="1000"/>
              </a:spcBef>
              <a:spcAft>
                <a:spcPts val="0"/>
              </a:spcAft>
              <a:buClr>
                <a:schemeClr val="dk1"/>
              </a:buClr>
              <a:buSzPts val="2200"/>
              <a:buNone/>
            </a:pPr>
            <a:r>
              <a:t/>
            </a:r>
            <a:endParaRPr sz="2200"/>
          </a:p>
          <a:p>
            <a:pPr indent="-228600" lvl="0" marL="228600" rtl="0" algn="l">
              <a:lnSpc>
                <a:spcPct val="90000"/>
              </a:lnSpc>
              <a:spcBef>
                <a:spcPts val="1000"/>
              </a:spcBef>
              <a:spcAft>
                <a:spcPts val="0"/>
              </a:spcAft>
              <a:buClr>
                <a:schemeClr val="dk1"/>
              </a:buClr>
              <a:buSzPts val="2200"/>
              <a:buChar char="•"/>
            </a:pPr>
            <a:r>
              <a:rPr lang="pt-BR" sz="2200"/>
              <a:t>O Administrador de Dados é o DBA sênior que tem conhecimento de todas os bancos de dados da empresa</a:t>
            </a:r>
            <a:endParaRPr sz="2200"/>
          </a:p>
        </p:txBody>
      </p:sp>
      <p:sp>
        <p:nvSpPr>
          <p:cNvPr id="222" name="Google Shape;22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marR="0" rtl="0" algn="r">
              <a:lnSpc>
                <a:spcPct val="90000"/>
              </a:lnSpc>
              <a:spcBef>
                <a:spcPts val="0"/>
              </a:spcBef>
              <a:spcAft>
                <a:spcPts val="0"/>
              </a:spcAft>
              <a:buClr>
                <a:schemeClr val="dk1"/>
              </a:buClr>
              <a:buSzPts val="1800"/>
              <a:buFont typeface="Times New Roman"/>
              <a:buNone/>
            </a:pPr>
            <a:fld id="{00000000-1234-1234-1234-123412341234}" type="slidenum">
              <a:rPr lang="pt-BR" sz="1800">
                <a:solidFill>
                  <a:schemeClr val="dk1"/>
                </a:solidFill>
                <a:latin typeface="Times New Roman"/>
                <a:ea typeface="Times New Roman"/>
                <a:cs typeface="Times New Roman"/>
                <a:sym typeface="Times New Roman"/>
              </a:rPr>
              <a:t>‹#›</a:t>
            </a:fld>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sp>
        <p:nvSpPr>
          <p:cNvPr id="228" name="Google Shape;228;p12"/>
          <p:cNvSpPr txBox="1"/>
          <p:nvPr>
            <p:ph type="title"/>
          </p:nvPr>
        </p:nvSpPr>
        <p:spPr>
          <a:xfrm>
            <a:off x="841248" y="548640"/>
            <a:ext cx="3600860" cy="54315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pt-BR" sz="5400"/>
              <a:t>Arquiteto de Dados</a:t>
            </a:r>
            <a:endParaRPr/>
          </a:p>
        </p:txBody>
      </p:sp>
      <p:sp>
        <p:nvSpPr>
          <p:cNvPr id="229" name="Google Shape;229;p12"/>
          <p:cNvSpPr txBox="1"/>
          <p:nvPr>
            <p:ph idx="1" type="body"/>
          </p:nvPr>
        </p:nvSpPr>
        <p:spPr>
          <a:xfrm>
            <a:off x="5126418" y="552091"/>
            <a:ext cx="6224335" cy="5431536"/>
          </a:xfrm>
          <a:prstGeom prst="rect">
            <a:avLst/>
          </a:prstGeom>
          <a:noFill/>
          <a:ln>
            <a:noFill/>
          </a:ln>
        </p:spPr>
        <p:txBody>
          <a:bodyPr anchorCtr="0" anchor="ctr"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1400"/>
              <a:buFont typeface="Arial"/>
              <a:buChar char="•"/>
            </a:pPr>
            <a:r>
              <a:rPr lang="pt-BR" sz="1400">
                <a:latin typeface="Arial"/>
                <a:ea typeface="Arial"/>
                <a:cs typeface="Arial"/>
                <a:sym typeface="Arial"/>
              </a:rPr>
              <a:t>Trabalhar com os responsáveis pelos produtos para entender os requisitos, fornecer orientação sobre opções adequadas e ajudá-los a impulsionar as soluções de engenharia de dados em seus produtos;</a:t>
            </a:r>
            <a:endParaRPr/>
          </a:p>
          <a:p>
            <a:pPr indent="-228600" lvl="0" marL="228600" rtl="0" algn="l">
              <a:lnSpc>
                <a:spcPct val="90000"/>
              </a:lnSpc>
              <a:spcBef>
                <a:spcPts val="1000"/>
              </a:spcBef>
              <a:spcAft>
                <a:spcPts val="0"/>
              </a:spcAft>
              <a:buClr>
                <a:schemeClr val="dk1"/>
              </a:buClr>
              <a:buSzPts val="1400"/>
              <a:buFont typeface="Arial"/>
              <a:buChar char="•"/>
            </a:pPr>
            <a:r>
              <a:rPr lang="pt-BR" sz="1400">
                <a:latin typeface="Arial"/>
                <a:ea typeface="Arial"/>
                <a:cs typeface="Arial"/>
                <a:sym typeface="Arial"/>
              </a:rPr>
              <a:t>Criar cargas ETL com base em requisitos definidos em conjunto ao longo do pipeline de dados, incluindo ingestão, validação, transformação e armazenamento dos dados de vários sistemas de origem no data lake de acordo com a finalidade do uso.</a:t>
            </a:r>
            <a:endParaRPr/>
          </a:p>
          <a:p>
            <a:pPr indent="-228600" lvl="0" marL="228600" rtl="0" algn="l">
              <a:lnSpc>
                <a:spcPct val="90000"/>
              </a:lnSpc>
              <a:spcBef>
                <a:spcPts val="1000"/>
              </a:spcBef>
              <a:spcAft>
                <a:spcPts val="0"/>
              </a:spcAft>
              <a:buClr>
                <a:schemeClr val="dk1"/>
              </a:buClr>
              <a:buSzPts val="1400"/>
              <a:buFont typeface="Arial"/>
              <a:buChar char="•"/>
            </a:pPr>
            <a:r>
              <a:rPr lang="pt-BR" sz="1400">
                <a:latin typeface="Arial"/>
                <a:ea typeface="Arial"/>
                <a:cs typeface="Arial"/>
                <a:sym typeface="Arial"/>
              </a:rPr>
              <a:t>Trabalhar em estreita colaboração com os desenvolvedores de back end, grupo de arquitetura e cientista de dados e TI;</a:t>
            </a:r>
            <a:endParaRPr/>
          </a:p>
          <a:p>
            <a:pPr indent="-228600" lvl="0" marL="228600" rtl="0" algn="l">
              <a:lnSpc>
                <a:spcPct val="90000"/>
              </a:lnSpc>
              <a:spcBef>
                <a:spcPts val="1000"/>
              </a:spcBef>
              <a:spcAft>
                <a:spcPts val="0"/>
              </a:spcAft>
              <a:buClr>
                <a:schemeClr val="dk1"/>
              </a:buClr>
              <a:buSzPts val="1400"/>
              <a:buFont typeface="Arial"/>
              <a:buChar char="•"/>
            </a:pPr>
            <a:r>
              <a:rPr lang="pt-BR" sz="1400">
                <a:latin typeface="Arial"/>
                <a:ea typeface="Arial"/>
                <a:cs typeface="Arial"/>
                <a:sym typeface="Arial"/>
              </a:rPr>
              <a:t>Definir e criar pipelines de dados para produtos de analytics de dados;</a:t>
            </a:r>
            <a:endParaRPr/>
          </a:p>
          <a:p>
            <a:pPr indent="-228600" lvl="0" marL="228600" rtl="0" algn="l">
              <a:lnSpc>
                <a:spcPct val="90000"/>
              </a:lnSpc>
              <a:spcBef>
                <a:spcPts val="1000"/>
              </a:spcBef>
              <a:spcAft>
                <a:spcPts val="0"/>
              </a:spcAft>
              <a:buClr>
                <a:schemeClr val="dk1"/>
              </a:buClr>
              <a:buSzPts val="1400"/>
              <a:buFont typeface="Arial"/>
              <a:buChar char="•"/>
            </a:pPr>
            <a:r>
              <a:rPr lang="pt-BR" sz="1400">
                <a:latin typeface="Arial"/>
                <a:ea typeface="Arial"/>
                <a:cs typeface="Arial"/>
                <a:sym typeface="Arial"/>
              </a:rPr>
              <a:t>Auxiliar na correção de bug e análise de performance ao longo do pipeline de dados;</a:t>
            </a:r>
            <a:endParaRPr/>
          </a:p>
          <a:p>
            <a:pPr indent="-228600" lvl="0" marL="228600" rtl="0" algn="l">
              <a:lnSpc>
                <a:spcPct val="90000"/>
              </a:lnSpc>
              <a:spcBef>
                <a:spcPts val="1000"/>
              </a:spcBef>
              <a:spcAft>
                <a:spcPts val="0"/>
              </a:spcAft>
              <a:buClr>
                <a:schemeClr val="dk1"/>
              </a:buClr>
              <a:buSzPts val="1400"/>
              <a:buFont typeface="Arial"/>
              <a:buChar char="•"/>
            </a:pPr>
            <a:r>
              <a:rPr lang="pt-BR" sz="1400">
                <a:latin typeface="Arial"/>
                <a:ea typeface="Arial"/>
                <a:cs typeface="Arial"/>
                <a:sym typeface="Arial"/>
              </a:rPr>
              <a:t>Fornecer expertise em SQL, Data Warehouses e data Lakes à equipe de desenvolvimento;</a:t>
            </a:r>
            <a:endParaRPr/>
          </a:p>
          <a:p>
            <a:pPr indent="-228600" lvl="0" marL="228600" rtl="0" algn="l">
              <a:lnSpc>
                <a:spcPct val="90000"/>
              </a:lnSpc>
              <a:spcBef>
                <a:spcPts val="1000"/>
              </a:spcBef>
              <a:spcAft>
                <a:spcPts val="0"/>
              </a:spcAft>
              <a:buClr>
                <a:schemeClr val="dk1"/>
              </a:buClr>
              <a:buSzPts val="1400"/>
              <a:buFont typeface="Arial"/>
              <a:buChar char="•"/>
            </a:pPr>
            <a:r>
              <a:rPr lang="pt-BR" sz="1400">
                <a:latin typeface="Arial"/>
                <a:ea typeface="Arial"/>
                <a:cs typeface="Arial"/>
                <a:sym typeface="Arial"/>
              </a:rPr>
              <a:t>Seguir uma metodologia de desenvolvimento ágil.</a:t>
            </a:r>
            <a:endParaRPr/>
          </a:p>
          <a:p>
            <a:pPr indent="-228600" lvl="0" marL="228600" rtl="0" algn="l">
              <a:lnSpc>
                <a:spcPct val="90000"/>
              </a:lnSpc>
              <a:spcBef>
                <a:spcPts val="1000"/>
              </a:spcBef>
              <a:spcAft>
                <a:spcPts val="0"/>
              </a:spcAft>
              <a:buClr>
                <a:schemeClr val="dk1"/>
              </a:buClr>
              <a:buSzPts val="1400"/>
              <a:buFont typeface="Arial"/>
              <a:buChar char="•"/>
            </a:pPr>
            <a:r>
              <a:rPr lang="pt-BR" sz="1400">
                <a:latin typeface="Arial"/>
                <a:ea typeface="Arial"/>
                <a:cs typeface="Arial"/>
                <a:sym typeface="Arial"/>
              </a:rPr>
              <a:t>Sólidas habilidades analíticas, comunicação, documentação e atitude prática;</a:t>
            </a:r>
            <a:endParaRPr/>
          </a:p>
          <a:p>
            <a:pPr indent="-228600" lvl="0" marL="228600" rtl="0" algn="l">
              <a:lnSpc>
                <a:spcPct val="90000"/>
              </a:lnSpc>
              <a:spcBef>
                <a:spcPts val="1000"/>
              </a:spcBef>
              <a:spcAft>
                <a:spcPts val="0"/>
              </a:spcAft>
              <a:buClr>
                <a:schemeClr val="dk1"/>
              </a:buClr>
              <a:buSzPts val="1400"/>
              <a:buFont typeface="Arial"/>
              <a:buChar char="•"/>
            </a:pPr>
            <a:r>
              <a:rPr lang="pt-BR" sz="1400">
                <a:latin typeface="Arial"/>
                <a:ea typeface="Arial"/>
                <a:cs typeface="Arial"/>
                <a:sym typeface="Arial"/>
              </a:rPr>
              <a:t>Experiência na linguagem de programação R / Python;</a:t>
            </a:r>
            <a:endParaRPr/>
          </a:p>
          <a:p>
            <a:pPr indent="-228600" lvl="0" marL="228600" rtl="0" algn="l">
              <a:lnSpc>
                <a:spcPct val="90000"/>
              </a:lnSpc>
              <a:spcBef>
                <a:spcPts val="1000"/>
              </a:spcBef>
              <a:spcAft>
                <a:spcPts val="0"/>
              </a:spcAft>
              <a:buClr>
                <a:schemeClr val="dk1"/>
              </a:buClr>
              <a:buSzPts val="1400"/>
              <a:buFont typeface="Arial"/>
              <a:buChar char="•"/>
            </a:pPr>
            <a:r>
              <a:rPr lang="pt-BR" sz="1400">
                <a:latin typeface="Arial"/>
                <a:ea typeface="Arial"/>
                <a:cs typeface="Arial"/>
                <a:sym typeface="Arial"/>
              </a:rPr>
              <a:t>Experiência com computação distribuída e Cloud Computing (Hadoop, Dask, Hive, Spark, etc.</a:t>
            </a:r>
            <a:endParaRPr/>
          </a:p>
          <a:p>
            <a:pPr indent="-228600" lvl="0" marL="228600" rtl="0" algn="l">
              <a:lnSpc>
                <a:spcPct val="90000"/>
              </a:lnSpc>
              <a:spcBef>
                <a:spcPts val="1000"/>
              </a:spcBef>
              <a:spcAft>
                <a:spcPts val="0"/>
              </a:spcAft>
              <a:buClr>
                <a:schemeClr val="dk1"/>
              </a:buClr>
              <a:buSzPts val="1400"/>
              <a:buFont typeface="Arial"/>
              <a:buChar char="•"/>
            </a:pPr>
            <a:r>
              <a:rPr lang="pt-BR" sz="1400">
                <a:latin typeface="Arial"/>
                <a:ea typeface="Arial"/>
                <a:cs typeface="Arial"/>
                <a:sym typeface="Arial"/>
              </a:rPr>
              <a:t>Experiência em linguagens de programação: Shell Script, R, Terraform;</a:t>
            </a:r>
            <a:endParaRPr/>
          </a:p>
          <a:p>
            <a:pPr indent="-228600" lvl="0" marL="228600" rtl="0" algn="l">
              <a:lnSpc>
                <a:spcPct val="90000"/>
              </a:lnSpc>
              <a:spcBef>
                <a:spcPts val="1000"/>
              </a:spcBef>
              <a:spcAft>
                <a:spcPts val="0"/>
              </a:spcAft>
              <a:buClr>
                <a:schemeClr val="dk1"/>
              </a:buClr>
              <a:buSzPts val="1400"/>
              <a:buFont typeface="Arial"/>
              <a:buChar char="•"/>
            </a:pPr>
            <a:r>
              <a:rPr lang="pt-BR" sz="1400">
                <a:latin typeface="Arial"/>
                <a:ea typeface="Arial"/>
                <a:cs typeface="Arial"/>
                <a:sym typeface="Arial"/>
              </a:rPr>
              <a:t>Tecnologias em nuvem (Google, Azure, AWS).</a:t>
            </a:r>
            <a:endParaRPr/>
          </a:p>
        </p:txBody>
      </p:sp>
      <p:sp>
        <p:nvSpPr>
          <p:cNvPr id="230" name="Google Shape;23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marR="0" rtl="0" algn="r">
              <a:lnSpc>
                <a:spcPct val="90000"/>
              </a:lnSpc>
              <a:spcBef>
                <a:spcPts val="0"/>
              </a:spcBef>
              <a:spcAft>
                <a:spcPts val="0"/>
              </a:spcAft>
              <a:buClr>
                <a:schemeClr val="dk1"/>
              </a:buClr>
              <a:buSzPts val="1800"/>
              <a:buFont typeface="Times New Roman"/>
              <a:buNone/>
            </a:pPr>
            <a:fld id="{00000000-1234-1234-1234-123412341234}" type="slidenum">
              <a:rPr lang="pt-BR" sz="1800">
                <a:solidFill>
                  <a:schemeClr val="dk1"/>
                </a:solidFill>
                <a:latin typeface="Times New Roman"/>
                <a:ea typeface="Times New Roman"/>
                <a:cs typeface="Times New Roman"/>
                <a:sym typeface="Times New Roman"/>
              </a:rPr>
              <a:t>‹#›</a:t>
            </a:fld>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4" name="Shape 234"/>
        <p:cNvGrpSpPr/>
        <p:nvPr/>
      </p:nvGrpSpPr>
      <p:grpSpPr>
        <a:xfrm>
          <a:off x="0" y="0"/>
          <a:ext cx="0" cy="0"/>
          <a:chOff x="0" y="0"/>
          <a:chExt cx="0" cy="0"/>
        </a:xfrm>
      </p:grpSpPr>
      <p:sp>
        <p:nvSpPr>
          <p:cNvPr id="235" name="Google Shape;235;p13"/>
          <p:cNvSpPr txBox="1"/>
          <p:nvPr>
            <p:ph type="title"/>
          </p:nvPr>
        </p:nvSpPr>
        <p:spPr>
          <a:xfrm>
            <a:off x="841248" y="548640"/>
            <a:ext cx="3600860" cy="54315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pt-BR" sz="5400"/>
              <a:t>Engenheiro de Dados</a:t>
            </a:r>
            <a:endParaRPr/>
          </a:p>
        </p:txBody>
      </p:sp>
      <p:sp>
        <p:nvSpPr>
          <p:cNvPr id="236" name="Google Shape;236;p13"/>
          <p:cNvSpPr txBox="1"/>
          <p:nvPr>
            <p:ph idx="1" type="body"/>
          </p:nvPr>
        </p:nvSpPr>
        <p:spPr>
          <a:xfrm>
            <a:off x="5126418" y="552091"/>
            <a:ext cx="6224335" cy="5431536"/>
          </a:xfrm>
          <a:prstGeom prst="rect">
            <a:avLst/>
          </a:prstGeom>
          <a:noFill/>
          <a:ln>
            <a:noFill/>
          </a:ln>
        </p:spPr>
        <p:txBody>
          <a:bodyPr anchorCtr="0" anchor="ctr"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1900"/>
              <a:buFont typeface="Arial"/>
              <a:buChar char="•"/>
            </a:pPr>
            <a:r>
              <a:rPr lang="pt-BR" sz="1900">
                <a:latin typeface="Arial"/>
                <a:ea typeface="Arial"/>
                <a:cs typeface="Arial"/>
                <a:sym typeface="Arial"/>
              </a:rPr>
              <a:t>Análise e solução de problemas, além de transitar muito bem entre tecnologia e negócios;</a:t>
            </a:r>
            <a:endParaRPr/>
          </a:p>
          <a:p>
            <a:pPr indent="-228600" lvl="0" marL="228600" rtl="0" algn="l">
              <a:lnSpc>
                <a:spcPct val="90000"/>
              </a:lnSpc>
              <a:spcBef>
                <a:spcPts val="1000"/>
              </a:spcBef>
              <a:spcAft>
                <a:spcPts val="0"/>
              </a:spcAft>
              <a:buClr>
                <a:schemeClr val="dk1"/>
              </a:buClr>
              <a:buSzPts val="1900"/>
              <a:buFont typeface="Arial"/>
              <a:buChar char="•"/>
            </a:pPr>
            <a:r>
              <a:rPr lang="pt-BR" sz="1900">
                <a:latin typeface="Arial"/>
                <a:ea typeface="Arial"/>
                <a:cs typeface="Arial"/>
                <a:sym typeface="Arial"/>
              </a:rPr>
              <a:t>Desenvolver novos estudos baseados em diferentes tipos de dados, extrair indicadores e insights;</a:t>
            </a:r>
            <a:endParaRPr/>
          </a:p>
          <a:p>
            <a:pPr indent="-228600" lvl="0" marL="228600" rtl="0" algn="l">
              <a:lnSpc>
                <a:spcPct val="90000"/>
              </a:lnSpc>
              <a:spcBef>
                <a:spcPts val="1000"/>
              </a:spcBef>
              <a:spcAft>
                <a:spcPts val="0"/>
              </a:spcAft>
              <a:buClr>
                <a:schemeClr val="dk1"/>
              </a:buClr>
              <a:buSzPts val="1900"/>
              <a:buFont typeface="Arial"/>
              <a:buChar char="•"/>
            </a:pPr>
            <a:r>
              <a:rPr lang="pt-BR" sz="1900">
                <a:latin typeface="Arial"/>
                <a:ea typeface="Arial"/>
                <a:cs typeface="Arial"/>
                <a:sym typeface="Arial"/>
              </a:rPr>
              <a:t>Experiência em ETL;</a:t>
            </a:r>
            <a:endParaRPr/>
          </a:p>
          <a:p>
            <a:pPr indent="-228600" lvl="0" marL="228600" rtl="0" algn="l">
              <a:lnSpc>
                <a:spcPct val="90000"/>
              </a:lnSpc>
              <a:spcBef>
                <a:spcPts val="1000"/>
              </a:spcBef>
              <a:spcAft>
                <a:spcPts val="0"/>
              </a:spcAft>
              <a:buClr>
                <a:schemeClr val="dk1"/>
              </a:buClr>
              <a:buSzPts val="1900"/>
              <a:buFont typeface="Arial"/>
              <a:buChar char="•"/>
            </a:pPr>
            <a:r>
              <a:rPr lang="pt-BR" sz="1900">
                <a:latin typeface="Arial"/>
                <a:ea typeface="Arial"/>
                <a:cs typeface="Arial"/>
                <a:sym typeface="Arial"/>
              </a:rPr>
              <a:t>Forte atuação em criação de relatórios e dashboards utilizando principais ferramenta;</a:t>
            </a:r>
            <a:endParaRPr/>
          </a:p>
          <a:p>
            <a:pPr indent="-228600" lvl="0" marL="228600" rtl="0" algn="l">
              <a:lnSpc>
                <a:spcPct val="90000"/>
              </a:lnSpc>
              <a:spcBef>
                <a:spcPts val="1000"/>
              </a:spcBef>
              <a:spcAft>
                <a:spcPts val="0"/>
              </a:spcAft>
              <a:buClr>
                <a:schemeClr val="dk1"/>
              </a:buClr>
              <a:buSzPts val="1900"/>
              <a:buFont typeface="Arial"/>
              <a:buChar char="•"/>
            </a:pPr>
            <a:r>
              <a:rPr lang="pt-BR" sz="1900">
                <a:latin typeface="Arial"/>
                <a:ea typeface="Arial"/>
                <a:cs typeface="Arial"/>
                <a:sym typeface="Arial"/>
              </a:rPr>
              <a:t>Conhecimento básico em Modelagem de Dados e Integração de Dados;</a:t>
            </a:r>
            <a:endParaRPr/>
          </a:p>
          <a:p>
            <a:pPr indent="-228600" lvl="0" marL="228600" rtl="0" algn="l">
              <a:lnSpc>
                <a:spcPct val="90000"/>
              </a:lnSpc>
              <a:spcBef>
                <a:spcPts val="1000"/>
              </a:spcBef>
              <a:spcAft>
                <a:spcPts val="0"/>
              </a:spcAft>
              <a:buClr>
                <a:schemeClr val="dk1"/>
              </a:buClr>
              <a:buSzPts val="1900"/>
              <a:buFont typeface="Arial"/>
              <a:buChar char="•"/>
            </a:pPr>
            <a:r>
              <a:rPr lang="pt-BR" sz="1900">
                <a:latin typeface="Arial"/>
                <a:ea typeface="Arial"/>
                <a:cs typeface="Arial"/>
                <a:sym typeface="Arial"/>
              </a:rPr>
              <a:t>Conhecimento em linguagens de programação de scripts;</a:t>
            </a:r>
            <a:endParaRPr/>
          </a:p>
          <a:p>
            <a:pPr indent="-228600" lvl="0" marL="228600" rtl="0" algn="l">
              <a:lnSpc>
                <a:spcPct val="90000"/>
              </a:lnSpc>
              <a:spcBef>
                <a:spcPts val="1000"/>
              </a:spcBef>
              <a:spcAft>
                <a:spcPts val="0"/>
              </a:spcAft>
              <a:buClr>
                <a:schemeClr val="dk1"/>
              </a:buClr>
              <a:buSzPts val="1900"/>
              <a:buFont typeface="Arial"/>
              <a:buChar char="•"/>
            </a:pPr>
            <a:r>
              <a:rPr lang="pt-BR" sz="1900">
                <a:latin typeface="Arial"/>
                <a:ea typeface="Arial"/>
                <a:cs typeface="Arial"/>
                <a:sym typeface="Arial"/>
              </a:rPr>
              <a:t>Conhecimento avançado em linguagem SQL;</a:t>
            </a:r>
            <a:endParaRPr/>
          </a:p>
          <a:p>
            <a:pPr indent="-228600" lvl="0" marL="228600" rtl="0" algn="l">
              <a:lnSpc>
                <a:spcPct val="90000"/>
              </a:lnSpc>
              <a:spcBef>
                <a:spcPts val="1000"/>
              </a:spcBef>
              <a:spcAft>
                <a:spcPts val="0"/>
              </a:spcAft>
              <a:buClr>
                <a:schemeClr val="dk1"/>
              </a:buClr>
              <a:buSzPts val="1900"/>
              <a:buFont typeface="Arial"/>
              <a:buChar char="•"/>
            </a:pPr>
            <a:r>
              <a:rPr lang="pt-BR" sz="1900">
                <a:latin typeface="Arial"/>
                <a:ea typeface="Arial"/>
                <a:cs typeface="Arial"/>
                <a:sym typeface="Arial"/>
              </a:rPr>
              <a:t>Conhecimento intermediário em levantamento de requisitos analíticos;</a:t>
            </a:r>
            <a:endParaRPr/>
          </a:p>
          <a:p>
            <a:pPr indent="-228600" lvl="0" marL="228600" rtl="0" algn="l">
              <a:lnSpc>
                <a:spcPct val="90000"/>
              </a:lnSpc>
              <a:spcBef>
                <a:spcPts val="1000"/>
              </a:spcBef>
              <a:spcAft>
                <a:spcPts val="0"/>
              </a:spcAft>
              <a:buClr>
                <a:schemeClr val="dk1"/>
              </a:buClr>
              <a:buSzPts val="1900"/>
              <a:buFont typeface="Arial"/>
              <a:buChar char="•"/>
            </a:pPr>
            <a:r>
              <a:rPr lang="pt-BR" sz="1900">
                <a:latin typeface="Arial"/>
                <a:ea typeface="Arial"/>
                <a:cs typeface="Arial"/>
                <a:sym typeface="Arial"/>
              </a:rPr>
              <a:t>Conhecimento básico em Big Data (Hive, Hadoop);</a:t>
            </a:r>
            <a:endParaRPr/>
          </a:p>
          <a:p>
            <a:pPr indent="-228600" lvl="0" marL="228600" rtl="0" algn="l">
              <a:lnSpc>
                <a:spcPct val="90000"/>
              </a:lnSpc>
              <a:spcBef>
                <a:spcPts val="1000"/>
              </a:spcBef>
              <a:spcAft>
                <a:spcPts val="0"/>
              </a:spcAft>
              <a:buClr>
                <a:schemeClr val="dk1"/>
              </a:buClr>
              <a:buSzPts val="1900"/>
              <a:buFont typeface="Arial"/>
              <a:buChar char="•"/>
            </a:pPr>
            <a:r>
              <a:rPr lang="pt-BR" sz="1900">
                <a:latin typeface="Arial"/>
                <a:ea typeface="Arial"/>
                <a:cs typeface="Arial"/>
                <a:sym typeface="Arial"/>
              </a:rPr>
              <a:t>Conhecimento avançado em criação de relatórios e dashboards.</a:t>
            </a:r>
            <a:endParaRPr/>
          </a:p>
        </p:txBody>
      </p:sp>
      <p:sp>
        <p:nvSpPr>
          <p:cNvPr id="237" name="Google Shape;237;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marR="0" rtl="0" algn="r">
              <a:lnSpc>
                <a:spcPct val="90000"/>
              </a:lnSpc>
              <a:spcBef>
                <a:spcPts val="0"/>
              </a:spcBef>
              <a:spcAft>
                <a:spcPts val="0"/>
              </a:spcAft>
              <a:buClr>
                <a:schemeClr val="dk1"/>
              </a:buClr>
              <a:buSzPts val="1800"/>
              <a:buFont typeface="Times New Roman"/>
              <a:buNone/>
            </a:pPr>
            <a:fld id="{00000000-1234-1234-1234-123412341234}" type="slidenum">
              <a:rPr lang="pt-BR" sz="1800">
                <a:solidFill>
                  <a:schemeClr val="dk1"/>
                </a:solidFill>
                <a:latin typeface="Times New Roman"/>
                <a:ea typeface="Times New Roman"/>
                <a:cs typeface="Times New Roman"/>
                <a:sym typeface="Times New Roman"/>
              </a:rPr>
              <a:t>‹#›</a:t>
            </a:fld>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1" name="Shape 241"/>
        <p:cNvGrpSpPr/>
        <p:nvPr/>
      </p:nvGrpSpPr>
      <p:grpSpPr>
        <a:xfrm>
          <a:off x="0" y="0"/>
          <a:ext cx="0" cy="0"/>
          <a:chOff x="0" y="0"/>
          <a:chExt cx="0" cy="0"/>
        </a:xfrm>
      </p:grpSpPr>
      <p:sp>
        <p:nvSpPr>
          <p:cNvPr id="242" name="Google Shape;242;p14"/>
          <p:cNvSpPr txBox="1"/>
          <p:nvPr>
            <p:ph type="title"/>
          </p:nvPr>
        </p:nvSpPr>
        <p:spPr>
          <a:xfrm>
            <a:off x="841248" y="548640"/>
            <a:ext cx="3600860" cy="54315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pt-BR" sz="5400"/>
              <a:t>Analista de Dados</a:t>
            </a:r>
            <a:endParaRPr/>
          </a:p>
        </p:txBody>
      </p:sp>
      <p:sp>
        <p:nvSpPr>
          <p:cNvPr id="243" name="Google Shape;243;p14"/>
          <p:cNvSpPr txBox="1"/>
          <p:nvPr>
            <p:ph idx="1" type="body"/>
          </p:nvPr>
        </p:nvSpPr>
        <p:spPr>
          <a:xfrm>
            <a:off x="5126418" y="552091"/>
            <a:ext cx="6224335" cy="5431536"/>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700"/>
              <a:buChar char="•"/>
            </a:pPr>
            <a:r>
              <a:rPr lang="pt-BR" sz="1700">
                <a:latin typeface="Arial"/>
                <a:ea typeface="Arial"/>
                <a:cs typeface="Arial"/>
                <a:sym typeface="Arial"/>
              </a:rPr>
              <a:t>Dominar as regras do negócio, transformando dados brutos em inteligência nas tomadas de decisões;</a:t>
            </a:r>
            <a:endParaRPr/>
          </a:p>
          <a:p>
            <a:pPr indent="-228600" lvl="0" marL="228600" rtl="0" algn="l">
              <a:lnSpc>
                <a:spcPct val="90000"/>
              </a:lnSpc>
              <a:spcBef>
                <a:spcPts val="1000"/>
              </a:spcBef>
              <a:spcAft>
                <a:spcPts val="0"/>
              </a:spcAft>
              <a:buClr>
                <a:schemeClr val="dk1"/>
              </a:buClr>
              <a:buSzPts val="1700"/>
              <a:buChar char="•"/>
            </a:pPr>
            <a:r>
              <a:rPr lang="pt-BR" sz="1700">
                <a:latin typeface="Arial"/>
                <a:ea typeface="Arial"/>
                <a:cs typeface="Arial"/>
                <a:sym typeface="Arial"/>
              </a:rPr>
              <a:t>Trabalhar com outros profissionais da área de dados da empresa;</a:t>
            </a:r>
            <a:endParaRPr/>
          </a:p>
          <a:p>
            <a:pPr indent="-228600" lvl="0" marL="228600" rtl="0" algn="l">
              <a:lnSpc>
                <a:spcPct val="90000"/>
              </a:lnSpc>
              <a:spcBef>
                <a:spcPts val="1000"/>
              </a:spcBef>
              <a:spcAft>
                <a:spcPts val="0"/>
              </a:spcAft>
              <a:buClr>
                <a:schemeClr val="dk1"/>
              </a:buClr>
              <a:buSzPts val="1700"/>
              <a:buChar char="•"/>
            </a:pPr>
            <a:r>
              <a:rPr lang="pt-BR" sz="1700">
                <a:latin typeface="Arial"/>
                <a:ea typeface="Arial"/>
                <a:cs typeface="Arial"/>
                <a:sym typeface="Arial"/>
              </a:rPr>
              <a:t>Projetar e gerenciar bancos de dados para suportar as análises;</a:t>
            </a:r>
            <a:endParaRPr/>
          </a:p>
          <a:p>
            <a:pPr indent="-228600" lvl="0" marL="228600" rtl="0" algn="l">
              <a:lnSpc>
                <a:spcPct val="90000"/>
              </a:lnSpc>
              <a:spcBef>
                <a:spcPts val="1000"/>
              </a:spcBef>
              <a:spcAft>
                <a:spcPts val="0"/>
              </a:spcAft>
              <a:buClr>
                <a:schemeClr val="dk1"/>
              </a:buClr>
              <a:buSzPts val="1700"/>
              <a:buFont typeface="Arial"/>
              <a:buChar char="•"/>
            </a:pPr>
            <a:r>
              <a:rPr lang="pt-BR" sz="1700">
                <a:latin typeface="Arial"/>
                <a:ea typeface="Arial"/>
                <a:cs typeface="Arial"/>
                <a:sym typeface="Arial"/>
              </a:rPr>
              <a:t>Criar rotinas para extrair, transformar e carregar dados (ETL) de fontes diversas;</a:t>
            </a:r>
            <a:endParaRPr/>
          </a:p>
          <a:p>
            <a:pPr indent="-228600" lvl="0" marL="228600" rtl="0" algn="l">
              <a:lnSpc>
                <a:spcPct val="90000"/>
              </a:lnSpc>
              <a:spcBef>
                <a:spcPts val="1000"/>
              </a:spcBef>
              <a:spcAft>
                <a:spcPts val="0"/>
              </a:spcAft>
              <a:buClr>
                <a:schemeClr val="dk1"/>
              </a:buClr>
              <a:buSzPts val="1700"/>
              <a:buFont typeface="Arial"/>
              <a:buChar char="•"/>
            </a:pPr>
            <a:r>
              <a:rPr lang="pt-BR" sz="1700">
                <a:latin typeface="Arial"/>
                <a:ea typeface="Arial"/>
                <a:cs typeface="Arial"/>
                <a:sym typeface="Arial"/>
              </a:rPr>
              <a:t>Acompanhar resultados através da elaboração de dashboards para orientar as equipes a fim de resolver problemas, melhorias e tendências nos seus serviços baseados em dados.</a:t>
            </a:r>
            <a:endParaRPr/>
          </a:p>
          <a:p>
            <a:pPr indent="-228600" lvl="0" marL="228600" rtl="0" algn="l">
              <a:lnSpc>
                <a:spcPct val="90000"/>
              </a:lnSpc>
              <a:spcBef>
                <a:spcPts val="1000"/>
              </a:spcBef>
              <a:spcAft>
                <a:spcPts val="0"/>
              </a:spcAft>
              <a:buClr>
                <a:schemeClr val="dk1"/>
              </a:buClr>
              <a:buSzPts val="1700"/>
              <a:buFont typeface="Arial"/>
              <a:buChar char="•"/>
            </a:pPr>
            <a:r>
              <a:rPr lang="pt-BR" sz="1700">
                <a:latin typeface="Arial"/>
                <a:ea typeface="Arial"/>
                <a:cs typeface="Arial"/>
                <a:sym typeface="Arial"/>
              </a:rPr>
              <a:t>Elaborar relatórios gerenciais;</a:t>
            </a:r>
            <a:endParaRPr/>
          </a:p>
          <a:p>
            <a:pPr indent="-228600" lvl="0" marL="228600" rtl="0" algn="l">
              <a:lnSpc>
                <a:spcPct val="90000"/>
              </a:lnSpc>
              <a:spcBef>
                <a:spcPts val="1000"/>
              </a:spcBef>
              <a:spcAft>
                <a:spcPts val="0"/>
              </a:spcAft>
              <a:buClr>
                <a:schemeClr val="dk1"/>
              </a:buClr>
              <a:buSzPts val="1700"/>
              <a:buFont typeface="Arial"/>
              <a:buChar char="•"/>
            </a:pPr>
            <a:r>
              <a:rPr lang="pt-BR" sz="1700">
                <a:latin typeface="Arial"/>
                <a:ea typeface="Arial"/>
                <a:cs typeface="Arial"/>
                <a:sym typeface="Arial"/>
              </a:rPr>
              <a:t>Experiência em BI;</a:t>
            </a:r>
            <a:endParaRPr/>
          </a:p>
          <a:p>
            <a:pPr indent="-228600" lvl="0" marL="228600" rtl="0" algn="l">
              <a:lnSpc>
                <a:spcPct val="90000"/>
              </a:lnSpc>
              <a:spcBef>
                <a:spcPts val="1000"/>
              </a:spcBef>
              <a:spcAft>
                <a:spcPts val="0"/>
              </a:spcAft>
              <a:buClr>
                <a:schemeClr val="dk1"/>
              </a:buClr>
              <a:buSzPts val="1700"/>
              <a:buFont typeface="Arial"/>
              <a:buChar char="•"/>
            </a:pPr>
            <a:r>
              <a:rPr lang="pt-BR" sz="1700">
                <a:latin typeface="Arial"/>
                <a:ea typeface="Arial"/>
                <a:cs typeface="Arial"/>
                <a:sym typeface="Arial"/>
              </a:rPr>
              <a:t>Conhecimentos em SQL;</a:t>
            </a:r>
            <a:endParaRPr/>
          </a:p>
          <a:p>
            <a:pPr indent="-228600" lvl="0" marL="228600" rtl="0" algn="l">
              <a:lnSpc>
                <a:spcPct val="90000"/>
              </a:lnSpc>
              <a:spcBef>
                <a:spcPts val="1000"/>
              </a:spcBef>
              <a:spcAft>
                <a:spcPts val="0"/>
              </a:spcAft>
              <a:buClr>
                <a:schemeClr val="dk1"/>
              </a:buClr>
              <a:buSzPts val="1700"/>
              <a:buFont typeface="Arial"/>
              <a:buChar char="•"/>
            </a:pPr>
            <a:r>
              <a:rPr lang="pt-BR" sz="1700">
                <a:latin typeface="Arial"/>
                <a:ea typeface="Arial"/>
                <a:cs typeface="Arial"/>
                <a:sym typeface="Arial"/>
              </a:rPr>
              <a:t>Identificar oportunidades de negócios;</a:t>
            </a:r>
            <a:endParaRPr/>
          </a:p>
          <a:p>
            <a:pPr indent="-228600" lvl="0" marL="228600" rtl="0" algn="l">
              <a:lnSpc>
                <a:spcPct val="90000"/>
              </a:lnSpc>
              <a:spcBef>
                <a:spcPts val="1000"/>
              </a:spcBef>
              <a:spcAft>
                <a:spcPts val="0"/>
              </a:spcAft>
              <a:buClr>
                <a:schemeClr val="dk1"/>
              </a:buClr>
              <a:buSzPts val="1700"/>
              <a:buFont typeface="Arial"/>
              <a:buChar char="•"/>
            </a:pPr>
            <a:r>
              <a:rPr lang="pt-BR" sz="1700">
                <a:latin typeface="Arial"/>
                <a:ea typeface="Arial"/>
                <a:cs typeface="Arial"/>
                <a:sym typeface="Arial"/>
              </a:rPr>
              <a:t>Raciocínio analítico e afinidade com números.</a:t>
            </a:r>
            <a:endParaRPr/>
          </a:p>
        </p:txBody>
      </p:sp>
      <p:sp>
        <p:nvSpPr>
          <p:cNvPr id="244" name="Google Shape;24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marR="0" rtl="0" algn="r">
              <a:lnSpc>
                <a:spcPct val="90000"/>
              </a:lnSpc>
              <a:spcBef>
                <a:spcPts val="0"/>
              </a:spcBef>
              <a:spcAft>
                <a:spcPts val="0"/>
              </a:spcAft>
              <a:buClr>
                <a:schemeClr val="dk1"/>
              </a:buClr>
              <a:buSzPts val="1800"/>
              <a:buFont typeface="Times New Roman"/>
              <a:buNone/>
            </a:pPr>
            <a:fld id="{00000000-1234-1234-1234-123412341234}" type="slidenum">
              <a:rPr lang="pt-BR" sz="1800">
                <a:solidFill>
                  <a:schemeClr val="dk1"/>
                </a:solidFill>
                <a:latin typeface="Times New Roman"/>
                <a:ea typeface="Times New Roman"/>
                <a:cs typeface="Times New Roman"/>
                <a:sym typeface="Times New Roman"/>
              </a:rPr>
              <a:t>‹#›</a:t>
            </a:fld>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5"/>
          <p:cNvSpPr txBox="1"/>
          <p:nvPr>
            <p:ph type="title"/>
          </p:nvPr>
        </p:nvSpPr>
        <p:spPr>
          <a:xfrm>
            <a:off x="635000" y="640823"/>
            <a:ext cx="3418659" cy="558314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pt-BR" sz="5400"/>
              <a:t>Analista de Dados</a:t>
            </a:r>
            <a:endParaRPr/>
          </a:p>
        </p:txBody>
      </p:sp>
      <p:grpSp>
        <p:nvGrpSpPr>
          <p:cNvPr id="250" name="Google Shape;250;p15"/>
          <p:cNvGrpSpPr/>
          <p:nvPr/>
        </p:nvGrpSpPr>
        <p:grpSpPr>
          <a:xfrm>
            <a:off x="4648018" y="640822"/>
            <a:ext cx="6900512" cy="5536140"/>
            <a:chOff x="0" y="0"/>
            <a:chExt cx="6900512" cy="5536140"/>
          </a:xfrm>
        </p:grpSpPr>
        <p:cxnSp>
          <p:nvCxnSpPr>
            <p:cNvPr id="251" name="Google Shape;251;p15"/>
            <p:cNvCxnSpPr/>
            <p:nvPr/>
          </p:nvCxnSpPr>
          <p:spPr>
            <a:xfrm>
              <a:off x="0" y="0"/>
              <a:ext cx="6900512" cy="0"/>
            </a:xfrm>
            <a:prstGeom prst="straightConnector1">
              <a:avLst/>
            </a:prstGeom>
            <a:solidFill>
              <a:schemeClr val="accent4"/>
            </a:solidFill>
            <a:ln cap="flat" cmpd="sng" w="12700">
              <a:solidFill>
                <a:schemeClr val="accent4"/>
              </a:solidFill>
              <a:prstDash val="solid"/>
              <a:miter lim="800000"/>
              <a:headEnd len="sm" w="sm" type="none"/>
              <a:tailEnd len="sm" w="sm" type="none"/>
            </a:ln>
          </p:spPr>
        </p:cxnSp>
        <p:sp>
          <p:nvSpPr>
            <p:cNvPr id="252" name="Google Shape;252;p15"/>
            <p:cNvSpPr/>
            <p:nvPr/>
          </p:nvSpPr>
          <p:spPr>
            <a:xfrm>
              <a:off x="0" y="0"/>
              <a:ext cx="6900512" cy="276807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5"/>
            <p:cNvSpPr txBox="1"/>
            <p:nvPr/>
          </p:nvSpPr>
          <p:spPr>
            <a:xfrm>
              <a:off x="0" y="0"/>
              <a:ext cx="6900512" cy="2768070"/>
            </a:xfrm>
            <a:prstGeom prst="rect">
              <a:avLst/>
            </a:prstGeom>
            <a:noFill/>
            <a:ln>
              <a:noFill/>
            </a:ln>
          </p:spPr>
          <p:txBody>
            <a:bodyPr anchorCtr="0" anchor="t" bIns="179050" lIns="179050" spcFirstLastPara="1" rIns="179050" wrap="square" tIns="179050">
              <a:noAutofit/>
            </a:bodyPr>
            <a:lstStyle/>
            <a:p>
              <a:pPr indent="0" lvl="0" marL="0" marR="0" rtl="0" algn="l">
                <a:lnSpc>
                  <a:spcPct val="90000"/>
                </a:lnSpc>
                <a:spcBef>
                  <a:spcPts val="0"/>
                </a:spcBef>
                <a:spcAft>
                  <a:spcPts val="0"/>
                </a:spcAft>
                <a:buClr>
                  <a:schemeClr val="dk1"/>
                </a:buClr>
                <a:buSzPts val="4700"/>
                <a:buFont typeface="Calibri"/>
                <a:buNone/>
              </a:pPr>
              <a:r>
                <a:rPr b="0" i="0" lang="pt-BR" sz="4700" u="none" cap="none" strike="noStrike">
                  <a:solidFill>
                    <a:schemeClr val="dk1"/>
                  </a:solidFill>
                  <a:latin typeface="Calibri"/>
                  <a:ea typeface="Calibri"/>
                  <a:cs typeface="Calibri"/>
                  <a:sym typeface="Calibri"/>
                </a:rPr>
                <a:t>Os dashboards e relatórios devem ser inteligentes e de fácil entendimento;</a:t>
              </a:r>
              <a:endParaRPr b="0" i="0" sz="4700" u="none" cap="none" strike="noStrike">
                <a:solidFill>
                  <a:schemeClr val="dk1"/>
                </a:solidFill>
                <a:latin typeface="Calibri"/>
                <a:ea typeface="Calibri"/>
                <a:cs typeface="Calibri"/>
                <a:sym typeface="Calibri"/>
              </a:endParaRPr>
            </a:p>
          </p:txBody>
        </p:sp>
        <p:cxnSp>
          <p:nvCxnSpPr>
            <p:cNvPr id="254" name="Google Shape;254;p15"/>
            <p:cNvCxnSpPr/>
            <p:nvPr/>
          </p:nvCxnSpPr>
          <p:spPr>
            <a:xfrm>
              <a:off x="0" y="2768070"/>
              <a:ext cx="6900512" cy="0"/>
            </a:xfrm>
            <a:prstGeom prst="straightConnector1">
              <a:avLst/>
            </a:prstGeom>
            <a:solidFill>
              <a:schemeClr val="accent4"/>
            </a:solidFill>
            <a:ln cap="flat" cmpd="sng" w="12700">
              <a:solidFill>
                <a:schemeClr val="accent4"/>
              </a:solidFill>
              <a:prstDash val="solid"/>
              <a:miter lim="800000"/>
              <a:headEnd len="sm" w="sm" type="none"/>
              <a:tailEnd len="sm" w="sm" type="none"/>
            </a:ln>
          </p:spPr>
        </p:cxnSp>
        <p:sp>
          <p:nvSpPr>
            <p:cNvPr id="255" name="Google Shape;255;p15"/>
            <p:cNvSpPr/>
            <p:nvPr/>
          </p:nvSpPr>
          <p:spPr>
            <a:xfrm>
              <a:off x="0" y="2768070"/>
              <a:ext cx="6900512" cy="276807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5"/>
            <p:cNvSpPr txBox="1"/>
            <p:nvPr/>
          </p:nvSpPr>
          <p:spPr>
            <a:xfrm>
              <a:off x="0" y="2768070"/>
              <a:ext cx="6900512" cy="2768070"/>
            </a:xfrm>
            <a:prstGeom prst="rect">
              <a:avLst/>
            </a:prstGeom>
            <a:noFill/>
            <a:ln>
              <a:noFill/>
            </a:ln>
          </p:spPr>
          <p:txBody>
            <a:bodyPr anchorCtr="0" anchor="t" bIns="179050" lIns="179050" spcFirstLastPara="1" rIns="179050" wrap="square" tIns="179050">
              <a:noAutofit/>
            </a:bodyPr>
            <a:lstStyle/>
            <a:p>
              <a:pPr indent="0" lvl="0" marL="0" marR="0" rtl="0" algn="l">
                <a:lnSpc>
                  <a:spcPct val="90000"/>
                </a:lnSpc>
                <a:spcBef>
                  <a:spcPts val="0"/>
                </a:spcBef>
                <a:spcAft>
                  <a:spcPts val="0"/>
                </a:spcAft>
                <a:buClr>
                  <a:schemeClr val="dk1"/>
                </a:buClr>
                <a:buSzPts val="4700"/>
                <a:buFont typeface="Calibri"/>
                <a:buNone/>
              </a:pPr>
              <a:r>
                <a:rPr b="0" i="0" lang="pt-BR" sz="4700" u="none" cap="none" strike="noStrike">
                  <a:solidFill>
                    <a:schemeClr val="dk1"/>
                  </a:solidFill>
                  <a:latin typeface="Calibri"/>
                  <a:ea typeface="Calibri"/>
                  <a:cs typeface="Calibri"/>
                  <a:sym typeface="Calibri"/>
                </a:rPr>
                <a:t>Faça-se importante na empresa no processo de tomada de decisões</a:t>
              </a:r>
              <a:endParaRPr b="0" i="0" sz="4700" u="none" cap="none" strike="noStrike">
                <a:solidFill>
                  <a:schemeClr val="dk1"/>
                </a:solidFill>
                <a:latin typeface="Calibri"/>
                <a:ea typeface="Calibri"/>
                <a:cs typeface="Calibri"/>
                <a:sym typeface="Calibri"/>
              </a:endParaRPr>
            </a:p>
          </p:txBody>
        </p:sp>
      </p:grpSp>
      <p:sp>
        <p:nvSpPr>
          <p:cNvPr id="257" name="Google Shape;257;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marR="0" rtl="0" algn="r">
              <a:lnSpc>
                <a:spcPct val="90000"/>
              </a:lnSpc>
              <a:spcBef>
                <a:spcPts val="0"/>
              </a:spcBef>
              <a:spcAft>
                <a:spcPts val="0"/>
              </a:spcAft>
              <a:buClr>
                <a:schemeClr val="dk1"/>
              </a:buClr>
              <a:buSzPts val="1800"/>
              <a:buFont typeface="Times New Roman"/>
              <a:buNone/>
            </a:pPr>
            <a:fld id="{00000000-1234-1234-1234-123412341234}" type="slidenum">
              <a:rPr lang="pt-BR" sz="1800">
                <a:solidFill>
                  <a:schemeClr val="dk1"/>
                </a:solidFill>
                <a:latin typeface="Times New Roman"/>
                <a:ea typeface="Times New Roman"/>
                <a:cs typeface="Times New Roman"/>
                <a:sym typeface="Times New Roman"/>
              </a:rPr>
              <a:t>‹#›</a:t>
            </a:fld>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2" name="Shape 262"/>
        <p:cNvGrpSpPr/>
        <p:nvPr/>
      </p:nvGrpSpPr>
      <p:grpSpPr>
        <a:xfrm>
          <a:off x="0" y="0"/>
          <a:ext cx="0" cy="0"/>
          <a:chOff x="0" y="0"/>
          <a:chExt cx="0" cy="0"/>
        </a:xfrm>
      </p:grpSpPr>
      <p:sp>
        <p:nvSpPr>
          <p:cNvPr id="263" name="Google Shape;263;p16"/>
          <p:cNvSpPr txBox="1"/>
          <p:nvPr>
            <p:ph type="title"/>
          </p:nvPr>
        </p:nvSpPr>
        <p:spPr>
          <a:xfrm>
            <a:off x="841248" y="548640"/>
            <a:ext cx="3600860" cy="54315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pt-BR" sz="5400"/>
              <a:t>Cientista de Dados</a:t>
            </a:r>
            <a:endParaRPr/>
          </a:p>
        </p:txBody>
      </p:sp>
      <p:sp>
        <p:nvSpPr>
          <p:cNvPr id="264" name="Google Shape;264;p16"/>
          <p:cNvSpPr txBox="1"/>
          <p:nvPr>
            <p:ph idx="1" type="body"/>
          </p:nvPr>
        </p:nvSpPr>
        <p:spPr>
          <a:xfrm>
            <a:off x="5126418" y="552091"/>
            <a:ext cx="6224335" cy="5431536"/>
          </a:xfrm>
          <a:prstGeom prst="rect">
            <a:avLst/>
          </a:prstGeom>
          <a:noFill/>
          <a:ln>
            <a:noFill/>
          </a:ln>
        </p:spPr>
        <p:txBody>
          <a:bodyPr anchorCtr="0" anchor="ctr" bIns="45700" lIns="91425" spcFirstLastPara="1" rIns="91425" wrap="square" tIns="45700">
            <a:normAutofit fontScale="92500"/>
          </a:bodyPr>
          <a:lstStyle/>
          <a:p>
            <a:pPr indent="-228634" lvl="0" marL="228600" rtl="0" algn="l">
              <a:lnSpc>
                <a:spcPct val="90000"/>
              </a:lnSpc>
              <a:spcBef>
                <a:spcPts val="0"/>
              </a:spcBef>
              <a:spcAft>
                <a:spcPts val="0"/>
              </a:spcAft>
              <a:buClr>
                <a:schemeClr val="dk1"/>
              </a:buClr>
              <a:buSzPct val="108107"/>
              <a:buFont typeface="Arial"/>
              <a:buChar char="•"/>
            </a:pPr>
            <a:r>
              <a:rPr lang="pt-BR" sz="1500">
                <a:latin typeface="Arial"/>
                <a:ea typeface="Arial"/>
                <a:cs typeface="Arial"/>
                <a:sym typeface="Arial"/>
              </a:rPr>
              <a:t>Conduzir discussões com as partes interessadas da empresa para compreender as principais áreas de preocupação para a empresa e traduzi-las em problemas de ciência de dados;</a:t>
            </a:r>
            <a:endParaRPr/>
          </a:p>
          <a:p>
            <a:pPr indent="-228634" lvl="0" marL="228600" rtl="0" algn="l">
              <a:lnSpc>
                <a:spcPct val="90000"/>
              </a:lnSpc>
              <a:spcBef>
                <a:spcPts val="1000"/>
              </a:spcBef>
              <a:spcAft>
                <a:spcPts val="0"/>
              </a:spcAft>
              <a:buClr>
                <a:schemeClr val="dk1"/>
              </a:buClr>
              <a:buSzPct val="108107"/>
              <a:buFont typeface="Arial"/>
              <a:buChar char="•"/>
            </a:pPr>
            <a:r>
              <a:rPr lang="pt-BR" sz="1500">
                <a:latin typeface="Arial"/>
                <a:ea typeface="Arial"/>
                <a:cs typeface="Arial"/>
                <a:sym typeface="Arial"/>
              </a:rPr>
              <a:t>Participar do processo de construção de solução dentro de um ambiente multi-organizacional e facilitar as entradas de várias partes interessadas;</a:t>
            </a:r>
            <a:endParaRPr/>
          </a:p>
          <a:p>
            <a:pPr indent="-228634" lvl="0" marL="228600" rtl="0" algn="l">
              <a:lnSpc>
                <a:spcPct val="90000"/>
              </a:lnSpc>
              <a:spcBef>
                <a:spcPts val="1000"/>
              </a:spcBef>
              <a:spcAft>
                <a:spcPts val="0"/>
              </a:spcAft>
              <a:buClr>
                <a:schemeClr val="dk1"/>
              </a:buClr>
              <a:buSzPct val="108107"/>
              <a:buFont typeface="Arial"/>
              <a:buChar char="•"/>
            </a:pPr>
            <a:r>
              <a:rPr lang="pt-BR" sz="1500">
                <a:latin typeface="Arial"/>
                <a:ea typeface="Arial"/>
                <a:cs typeface="Arial"/>
                <a:sym typeface="Arial"/>
              </a:rPr>
              <a:t>Trabalhar com engenheiros de dados para reunir os dados necessários para engenharia de recursos e construção de modelos;</a:t>
            </a:r>
            <a:endParaRPr/>
          </a:p>
          <a:p>
            <a:pPr indent="-228634" lvl="0" marL="228600" rtl="0" algn="l">
              <a:lnSpc>
                <a:spcPct val="90000"/>
              </a:lnSpc>
              <a:spcBef>
                <a:spcPts val="1000"/>
              </a:spcBef>
              <a:spcAft>
                <a:spcPts val="0"/>
              </a:spcAft>
              <a:buClr>
                <a:schemeClr val="dk1"/>
              </a:buClr>
              <a:buSzPct val="108107"/>
              <a:buFont typeface="Arial"/>
              <a:buChar char="•"/>
            </a:pPr>
            <a:r>
              <a:rPr lang="pt-BR" sz="1500">
                <a:latin typeface="Arial"/>
                <a:ea typeface="Arial"/>
                <a:cs typeface="Arial"/>
                <a:sym typeface="Arial"/>
              </a:rPr>
              <a:t>Implementar soluções otimizando vários algoritmos de ML e estatísticos;</a:t>
            </a:r>
            <a:endParaRPr/>
          </a:p>
          <a:p>
            <a:pPr indent="-228634" lvl="0" marL="228600" rtl="0" algn="l">
              <a:lnSpc>
                <a:spcPct val="90000"/>
              </a:lnSpc>
              <a:spcBef>
                <a:spcPts val="1000"/>
              </a:spcBef>
              <a:spcAft>
                <a:spcPts val="0"/>
              </a:spcAft>
              <a:buClr>
                <a:schemeClr val="dk1"/>
              </a:buClr>
              <a:buSzPct val="108107"/>
              <a:buFont typeface="Arial"/>
              <a:buChar char="•"/>
            </a:pPr>
            <a:r>
              <a:rPr lang="pt-BR" sz="1500">
                <a:latin typeface="Arial"/>
                <a:ea typeface="Arial"/>
                <a:cs typeface="Arial"/>
                <a:sym typeface="Arial"/>
              </a:rPr>
              <a:t>Trabalhar com engenheiros de aprendizado de máquina para implantar modelos com práticas e processos recomendados de ML;</a:t>
            </a:r>
            <a:endParaRPr/>
          </a:p>
          <a:p>
            <a:pPr indent="-228634" lvl="0" marL="228600" rtl="0" algn="l">
              <a:lnSpc>
                <a:spcPct val="90000"/>
              </a:lnSpc>
              <a:spcBef>
                <a:spcPts val="1000"/>
              </a:spcBef>
              <a:spcAft>
                <a:spcPts val="0"/>
              </a:spcAft>
              <a:buClr>
                <a:schemeClr val="dk1"/>
              </a:buClr>
              <a:buSzPct val="108107"/>
              <a:buFont typeface="Arial"/>
              <a:buChar char="•"/>
            </a:pPr>
            <a:r>
              <a:rPr lang="pt-BR" sz="1500">
                <a:latin typeface="Arial"/>
                <a:ea typeface="Arial"/>
                <a:cs typeface="Arial"/>
                <a:sym typeface="Arial"/>
              </a:rPr>
              <a:t>Desenvolver materiais de comunicação e apresentação para as partes interessadas sênior e executiva para entender o progresso, resultados e desafios com vários modelos de ML;</a:t>
            </a:r>
            <a:endParaRPr/>
          </a:p>
          <a:p>
            <a:pPr indent="-228634" lvl="0" marL="228600" rtl="0" algn="l">
              <a:lnSpc>
                <a:spcPct val="90000"/>
              </a:lnSpc>
              <a:spcBef>
                <a:spcPts val="1000"/>
              </a:spcBef>
              <a:spcAft>
                <a:spcPts val="0"/>
              </a:spcAft>
              <a:buClr>
                <a:schemeClr val="dk1"/>
              </a:buClr>
              <a:buSzPct val="108107"/>
              <a:buFont typeface="Arial"/>
              <a:buChar char="•"/>
            </a:pPr>
            <a:r>
              <a:rPr lang="pt-BR" sz="1500">
                <a:latin typeface="Arial"/>
                <a:ea typeface="Arial"/>
                <a:cs typeface="Arial"/>
                <a:sym typeface="Arial"/>
              </a:rPr>
              <a:t>Analisar os resultados e apresentar às partes interessadas;</a:t>
            </a:r>
            <a:endParaRPr/>
          </a:p>
          <a:p>
            <a:pPr indent="-228634" lvl="0" marL="228600" rtl="0" algn="l">
              <a:lnSpc>
                <a:spcPct val="90000"/>
              </a:lnSpc>
              <a:spcBef>
                <a:spcPts val="1000"/>
              </a:spcBef>
              <a:spcAft>
                <a:spcPts val="0"/>
              </a:spcAft>
              <a:buClr>
                <a:schemeClr val="dk1"/>
              </a:buClr>
              <a:buSzPct val="108107"/>
              <a:buFont typeface="Arial"/>
              <a:buChar char="•"/>
            </a:pPr>
            <a:r>
              <a:rPr lang="pt-BR" sz="1500">
                <a:latin typeface="Arial"/>
                <a:ea typeface="Arial"/>
                <a:cs typeface="Arial"/>
                <a:sym typeface="Arial"/>
              </a:rPr>
              <a:t>Construir modelos estatísticos e de aprendizado de máquina para classificação, regressão, previsão, detecção de anomalias, clustering etc.;</a:t>
            </a:r>
            <a:endParaRPr/>
          </a:p>
          <a:p>
            <a:pPr indent="-228634" lvl="0" marL="228600" rtl="0" algn="l">
              <a:lnSpc>
                <a:spcPct val="90000"/>
              </a:lnSpc>
              <a:spcBef>
                <a:spcPts val="1000"/>
              </a:spcBef>
              <a:spcAft>
                <a:spcPts val="0"/>
              </a:spcAft>
              <a:buClr>
                <a:schemeClr val="dk1"/>
              </a:buClr>
              <a:buSzPct val="108107"/>
              <a:buFont typeface="Arial"/>
              <a:buChar char="•"/>
            </a:pPr>
            <a:r>
              <a:rPr lang="pt-BR" sz="1500">
                <a:latin typeface="Arial"/>
                <a:ea typeface="Arial"/>
                <a:cs typeface="Arial"/>
                <a:sym typeface="Arial"/>
              </a:rPr>
              <a:t>Habilidades na tradução de estatísticas em percepções. Conhecimento sólido em inferência estatística, teste de hipótese e teste A / B;</a:t>
            </a:r>
            <a:endParaRPr/>
          </a:p>
          <a:p>
            <a:pPr indent="-228634" lvl="0" marL="228600" rtl="0" algn="l">
              <a:lnSpc>
                <a:spcPct val="90000"/>
              </a:lnSpc>
              <a:spcBef>
                <a:spcPts val="1000"/>
              </a:spcBef>
              <a:spcAft>
                <a:spcPts val="0"/>
              </a:spcAft>
              <a:buClr>
                <a:schemeClr val="dk1"/>
              </a:buClr>
              <a:buSzPct val="108107"/>
              <a:buFont typeface="Arial"/>
              <a:buChar char="•"/>
            </a:pPr>
            <a:r>
              <a:rPr lang="pt-BR" sz="1500">
                <a:latin typeface="Arial"/>
                <a:ea typeface="Arial"/>
                <a:cs typeface="Arial"/>
                <a:sym typeface="Arial"/>
              </a:rPr>
              <a:t>Ferramentas de relatório</a:t>
            </a:r>
            <a:endParaRPr sz="1500"/>
          </a:p>
        </p:txBody>
      </p:sp>
      <p:sp>
        <p:nvSpPr>
          <p:cNvPr id="265" name="Google Shape;265;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marR="0" rtl="0" algn="r">
              <a:lnSpc>
                <a:spcPct val="90000"/>
              </a:lnSpc>
              <a:spcBef>
                <a:spcPts val="0"/>
              </a:spcBef>
              <a:spcAft>
                <a:spcPts val="0"/>
              </a:spcAft>
              <a:buClr>
                <a:schemeClr val="dk1"/>
              </a:buClr>
              <a:buSzPts val="1800"/>
              <a:buFont typeface="Times New Roman"/>
              <a:buNone/>
            </a:pPr>
            <a:fld id="{00000000-1234-1234-1234-123412341234}" type="slidenum">
              <a:rPr lang="pt-BR" sz="1800">
                <a:solidFill>
                  <a:schemeClr val="dk1"/>
                </a:solidFill>
                <a:latin typeface="Times New Roman"/>
                <a:ea typeface="Times New Roman"/>
                <a:cs typeface="Times New Roman"/>
                <a:sym typeface="Times New Roman"/>
              </a:rPr>
              <a:t>‹#›</a:t>
            </a:fld>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7"/>
          <p:cNvSpPr txBox="1"/>
          <p:nvPr>
            <p:ph type="title"/>
          </p:nvPr>
        </p:nvSpPr>
        <p:spPr>
          <a:xfrm>
            <a:off x="17278" y="28056"/>
            <a:ext cx="9691541"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pt-BR" sz="3600"/>
              <a:t>Processo para a geração de conhecimento (</a:t>
            </a:r>
            <a:r>
              <a:rPr i="1" lang="pt-BR" sz="3600"/>
              <a:t>KDD</a:t>
            </a:r>
            <a:r>
              <a:rPr lang="pt-BR" sz="3600"/>
              <a:t>)</a:t>
            </a:r>
            <a:endParaRPr/>
          </a:p>
        </p:txBody>
      </p:sp>
      <p:sp>
        <p:nvSpPr>
          <p:cNvPr id="272" name="Google Shape;272;p17"/>
          <p:cNvSpPr txBox="1"/>
          <p:nvPr>
            <p:ph idx="12" type="sldNum"/>
          </p:nvPr>
        </p:nvSpPr>
        <p:spPr>
          <a:xfrm>
            <a:off x="9144000" y="6096000"/>
            <a:ext cx="2540000" cy="4572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solidFill>
                  <a:schemeClr val="dk1"/>
                </a:solidFill>
              </a:rPr>
              <a:t>‹#›</a:t>
            </a:fld>
            <a:endParaRPr>
              <a:solidFill>
                <a:schemeClr val="dk1"/>
              </a:solidFill>
            </a:endParaRPr>
          </a:p>
        </p:txBody>
      </p:sp>
      <p:grpSp>
        <p:nvGrpSpPr>
          <p:cNvPr id="273" name="Google Shape;273;p17"/>
          <p:cNvGrpSpPr/>
          <p:nvPr/>
        </p:nvGrpSpPr>
        <p:grpSpPr>
          <a:xfrm>
            <a:off x="2453205" y="948737"/>
            <a:ext cx="9653866" cy="5750767"/>
            <a:chOff x="2250" y="3438"/>
            <a:chExt cx="9041" cy="4812"/>
          </a:xfrm>
        </p:grpSpPr>
        <p:sp>
          <p:nvSpPr>
            <p:cNvPr id="274" name="Google Shape;274;p17"/>
            <p:cNvSpPr/>
            <p:nvPr/>
          </p:nvSpPr>
          <p:spPr>
            <a:xfrm>
              <a:off x="2250" y="7605"/>
              <a:ext cx="945" cy="645"/>
            </a:xfrm>
            <a:prstGeom prst="flowChartMagneticDisk">
              <a:avLst/>
            </a:pr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75" name="Google Shape;275;p17"/>
            <p:cNvGrpSpPr/>
            <p:nvPr/>
          </p:nvGrpSpPr>
          <p:grpSpPr>
            <a:xfrm>
              <a:off x="3900" y="7109"/>
              <a:ext cx="1020" cy="465"/>
              <a:chOff x="4845" y="6000"/>
              <a:chExt cx="825" cy="420"/>
            </a:xfrm>
          </p:grpSpPr>
          <p:sp>
            <p:nvSpPr>
              <p:cNvPr id="276" name="Google Shape;276;p17"/>
              <p:cNvSpPr/>
              <p:nvPr/>
            </p:nvSpPr>
            <p:spPr>
              <a:xfrm>
                <a:off x="4845" y="6000"/>
                <a:ext cx="315" cy="240"/>
              </a:xfrm>
              <a:prstGeom prst="flowChartMagneticDisk">
                <a:avLst/>
              </a:pr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7" name="Google Shape;277;p17"/>
              <p:cNvSpPr/>
              <p:nvPr/>
            </p:nvSpPr>
            <p:spPr>
              <a:xfrm>
                <a:off x="5295" y="6000"/>
                <a:ext cx="375" cy="285"/>
              </a:xfrm>
              <a:prstGeom prst="flowChartMagneticDisk">
                <a:avLst/>
              </a:pr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8" name="Google Shape;278;p17"/>
              <p:cNvSpPr/>
              <p:nvPr/>
            </p:nvSpPr>
            <p:spPr>
              <a:xfrm>
                <a:off x="5055" y="6135"/>
                <a:ext cx="330" cy="285"/>
              </a:xfrm>
              <a:prstGeom prst="flowChartMagneticDisk">
                <a:avLst/>
              </a:pr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79" name="Google Shape;279;p17"/>
            <p:cNvSpPr/>
            <p:nvPr/>
          </p:nvSpPr>
          <p:spPr>
            <a:xfrm>
              <a:off x="5640" y="6291"/>
              <a:ext cx="795" cy="555"/>
            </a:xfrm>
            <a:prstGeom prst="flowChartMultidocument">
              <a:avLst/>
            </a:prstGeom>
            <a:solidFill>
              <a:srgbClr val="FFFF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80" name="Google Shape;280;p17"/>
            <p:cNvGrpSpPr/>
            <p:nvPr/>
          </p:nvGrpSpPr>
          <p:grpSpPr>
            <a:xfrm>
              <a:off x="7230" y="5391"/>
              <a:ext cx="413" cy="1050"/>
              <a:chOff x="7155" y="4935"/>
              <a:chExt cx="413" cy="1170"/>
            </a:xfrm>
          </p:grpSpPr>
          <p:sp>
            <p:nvSpPr>
              <p:cNvPr id="281" name="Google Shape;281;p17"/>
              <p:cNvSpPr/>
              <p:nvPr/>
            </p:nvSpPr>
            <p:spPr>
              <a:xfrm>
                <a:off x="7155" y="4935"/>
                <a:ext cx="143" cy="870"/>
              </a:xfrm>
              <a:prstGeom prst="cube">
                <a:avLst>
                  <a:gd fmla="val 25000" name="adj"/>
                </a:avLst>
              </a:prstGeom>
              <a:solidFill>
                <a:srgbClr val="FFFF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2" name="Google Shape;282;p17"/>
              <p:cNvSpPr/>
              <p:nvPr/>
            </p:nvSpPr>
            <p:spPr>
              <a:xfrm>
                <a:off x="7245" y="5010"/>
                <a:ext cx="143" cy="870"/>
              </a:xfrm>
              <a:prstGeom prst="cube">
                <a:avLst>
                  <a:gd fmla="val 25000" name="adj"/>
                </a:avLst>
              </a:prstGeom>
              <a:solidFill>
                <a:srgbClr val="FFFF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3" name="Google Shape;283;p17"/>
              <p:cNvSpPr/>
              <p:nvPr/>
            </p:nvSpPr>
            <p:spPr>
              <a:xfrm>
                <a:off x="7335" y="5130"/>
                <a:ext cx="143" cy="870"/>
              </a:xfrm>
              <a:prstGeom prst="cube">
                <a:avLst>
                  <a:gd fmla="val 25000" name="adj"/>
                </a:avLst>
              </a:prstGeom>
              <a:solidFill>
                <a:srgbClr val="FFFF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4" name="Google Shape;284;p17"/>
              <p:cNvSpPr/>
              <p:nvPr/>
            </p:nvSpPr>
            <p:spPr>
              <a:xfrm>
                <a:off x="7425" y="5235"/>
                <a:ext cx="143" cy="870"/>
              </a:xfrm>
              <a:prstGeom prst="cube">
                <a:avLst>
                  <a:gd fmla="val 25000" name="adj"/>
                </a:avLst>
              </a:prstGeom>
              <a:solidFill>
                <a:srgbClr val="FFFF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85" name="Google Shape;285;p17"/>
            <p:cNvGrpSpPr/>
            <p:nvPr/>
          </p:nvGrpSpPr>
          <p:grpSpPr>
            <a:xfrm>
              <a:off x="8490" y="4746"/>
              <a:ext cx="683" cy="705"/>
              <a:chOff x="8685" y="4830"/>
              <a:chExt cx="683" cy="705"/>
            </a:xfrm>
          </p:grpSpPr>
          <p:sp>
            <p:nvSpPr>
              <p:cNvPr id="286" name="Google Shape;286;p17"/>
              <p:cNvSpPr/>
              <p:nvPr/>
            </p:nvSpPr>
            <p:spPr>
              <a:xfrm>
                <a:off x="8685" y="4950"/>
                <a:ext cx="210" cy="225"/>
              </a:xfrm>
              <a:prstGeom prst="triangle">
                <a:avLst>
                  <a:gd fmla="val 50000" name="adj"/>
                </a:avLst>
              </a:prstGeom>
              <a:solidFill>
                <a:srgbClr val="000000"/>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7" name="Google Shape;287;p17"/>
              <p:cNvSpPr/>
              <p:nvPr/>
            </p:nvSpPr>
            <p:spPr>
              <a:xfrm>
                <a:off x="8790" y="5295"/>
                <a:ext cx="210" cy="240"/>
              </a:xfrm>
              <a:prstGeom prst="ellipse">
                <a:avLst/>
              </a:prstGeom>
              <a:solidFill>
                <a:srgbClr val="8000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8" name="Google Shape;288;p17"/>
              <p:cNvSpPr/>
              <p:nvPr/>
            </p:nvSpPr>
            <p:spPr>
              <a:xfrm>
                <a:off x="8940" y="4830"/>
                <a:ext cx="255" cy="180"/>
              </a:xfrm>
              <a:custGeom>
                <a:rect b="b" l="l" r="r" t="t"/>
                <a:pathLst>
                  <a:path extrusionOk="0" h="21600" w="21600">
                    <a:moveTo>
                      <a:pt x="0" y="0"/>
                    </a:moveTo>
                    <a:lnTo>
                      <a:pt x="5400" y="21600"/>
                    </a:lnTo>
                    <a:lnTo>
                      <a:pt x="16200" y="21600"/>
                    </a:lnTo>
                    <a:lnTo>
                      <a:pt x="21600" y="0"/>
                    </a:lnTo>
                    <a:lnTo>
                      <a:pt x="0" y="0"/>
                    </a:lnTo>
                    <a:close/>
                  </a:path>
                </a:pathLst>
              </a:custGeom>
              <a:solidFill>
                <a:srgbClr val="99CC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9" name="Google Shape;289;p17"/>
              <p:cNvSpPr/>
              <p:nvPr/>
            </p:nvSpPr>
            <p:spPr>
              <a:xfrm>
                <a:off x="9075" y="5085"/>
                <a:ext cx="165" cy="210"/>
              </a:xfrm>
              <a:prstGeom prst="rtTriangle">
                <a:avLst/>
              </a:prstGeom>
              <a:solidFill>
                <a:srgbClr val="FF9900"/>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0" name="Google Shape;290;p17"/>
              <p:cNvSpPr/>
              <p:nvPr/>
            </p:nvSpPr>
            <p:spPr>
              <a:xfrm>
                <a:off x="9180" y="4845"/>
                <a:ext cx="188" cy="240"/>
              </a:xfrm>
              <a:prstGeom prst="triangle">
                <a:avLst>
                  <a:gd fmla="val 50000" name="adj"/>
                </a:avLst>
              </a:prstGeom>
              <a:solidFill>
                <a:srgbClr val="FFFF00"/>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91" name="Google Shape;291;p17"/>
            <p:cNvGrpSpPr/>
            <p:nvPr/>
          </p:nvGrpSpPr>
          <p:grpSpPr>
            <a:xfrm>
              <a:off x="9945" y="3438"/>
              <a:ext cx="1230" cy="975"/>
              <a:chOff x="9090" y="5760"/>
              <a:chExt cx="1050" cy="780"/>
            </a:xfrm>
          </p:grpSpPr>
          <p:sp>
            <p:nvSpPr>
              <p:cNvPr id="292" name="Google Shape;292;p17"/>
              <p:cNvSpPr/>
              <p:nvPr/>
            </p:nvSpPr>
            <p:spPr>
              <a:xfrm>
                <a:off x="9090" y="6397"/>
                <a:ext cx="1050" cy="143"/>
              </a:xfrm>
              <a:prstGeom prst="parallelogram">
                <a:avLst>
                  <a:gd fmla="val 183566" name="adj"/>
                </a:avLst>
              </a:prstGeom>
              <a:solidFill>
                <a:srgbClr val="FFFF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293" name="Google Shape;293;p17"/>
              <p:cNvCxnSpPr/>
              <p:nvPr/>
            </p:nvCxnSpPr>
            <p:spPr>
              <a:xfrm rot="10800000">
                <a:off x="9645" y="5775"/>
                <a:ext cx="495" cy="630"/>
              </a:xfrm>
              <a:prstGeom prst="straightConnector1">
                <a:avLst/>
              </a:prstGeom>
              <a:noFill/>
              <a:ln cap="flat" cmpd="sng" w="9525">
                <a:solidFill>
                  <a:schemeClr val="dk1"/>
                </a:solidFill>
                <a:prstDash val="solid"/>
                <a:round/>
                <a:headEnd len="sm" w="sm" type="none"/>
                <a:tailEnd len="sm" w="sm" type="none"/>
              </a:ln>
            </p:spPr>
          </p:cxnSp>
          <p:sp>
            <p:nvSpPr>
              <p:cNvPr id="294" name="Google Shape;294;p17"/>
              <p:cNvSpPr/>
              <p:nvPr/>
            </p:nvSpPr>
            <p:spPr>
              <a:xfrm>
                <a:off x="9120" y="5775"/>
                <a:ext cx="735" cy="750"/>
              </a:xfrm>
              <a:prstGeom prst="triangle">
                <a:avLst>
                  <a:gd fmla="val 68435" name="adj"/>
                </a:avLst>
              </a:prstGeom>
              <a:solidFill>
                <a:srgbClr val="FFFF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295" name="Google Shape;295;p17"/>
              <p:cNvCxnSpPr/>
              <p:nvPr/>
            </p:nvCxnSpPr>
            <p:spPr>
              <a:xfrm rot="10800000">
                <a:off x="9345" y="6390"/>
                <a:ext cx="765" cy="0"/>
              </a:xfrm>
              <a:prstGeom prst="straightConnector1">
                <a:avLst/>
              </a:prstGeom>
              <a:noFill/>
              <a:ln cap="flat" cmpd="sng" w="9525">
                <a:solidFill>
                  <a:schemeClr val="dk1"/>
                </a:solidFill>
                <a:prstDash val="solid"/>
                <a:round/>
                <a:headEnd len="sm" w="sm" type="none"/>
                <a:tailEnd len="sm" w="sm" type="none"/>
              </a:ln>
            </p:spPr>
          </p:cxnSp>
          <p:cxnSp>
            <p:nvCxnSpPr>
              <p:cNvPr id="296" name="Google Shape;296;p17"/>
              <p:cNvCxnSpPr/>
              <p:nvPr/>
            </p:nvCxnSpPr>
            <p:spPr>
              <a:xfrm flipH="1" rot="10800000">
                <a:off x="9098" y="6374"/>
                <a:ext cx="285" cy="165"/>
              </a:xfrm>
              <a:prstGeom prst="straightConnector1">
                <a:avLst/>
              </a:prstGeom>
              <a:noFill/>
              <a:ln cap="flat" cmpd="sng" w="9525">
                <a:solidFill>
                  <a:schemeClr val="dk1"/>
                </a:solidFill>
                <a:prstDash val="solid"/>
                <a:round/>
                <a:headEnd len="sm" w="sm" type="none"/>
                <a:tailEnd len="sm" w="sm" type="none"/>
              </a:ln>
            </p:spPr>
          </p:cxnSp>
          <p:cxnSp>
            <p:nvCxnSpPr>
              <p:cNvPr id="297" name="Google Shape;297;p17"/>
              <p:cNvCxnSpPr/>
              <p:nvPr/>
            </p:nvCxnSpPr>
            <p:spPr>
              <a:xfrm flipH="1" rot="10800000">
                <a:off x="9368" y="5760"/>
                <a:ext cx="262" cy="623"/>
              </a:xfrm>
              <a:prstGeom prst="straightConnector1">
                <a:avLst/>
              </a:prstGeom>
              <a:noFill/>
              <a:ln cap="flat" cmpd="sng" w="9525">
                <a:solidFill>
                  <a:schemeClr val="dk1"/>
                </a:solidFill>
                <a:prstDash val="solid"/>
                <a:round/>
                <a:headEnd len="sm" w="sm" type="none"/>
                <a:tailEnd len="sm" w="sm" type="none"/>
              </a:ln>
            </p:spPr>
          </p:cxnSp>
        </p:grpSp>
        <p:cxnSp>
          <p:nvCxnSpPr>
            <p:cNvPr id="298" name="Google Shape;298;p17"/>
            <p:cNvCxnSpPr/>
            <p:nvPr/>
          </p:nvCxnSpPr>
          <p:spPr>
            <a:xfrm flipH="1" rot="10800000">
              <a:off x="3270" y="7490"/>
              <a:ext cx="645" cy="345"/>
            </a:xfrm>
            <a:prstGeom prst="straightConnector1">
              <a:avLst/>
            </a:prstGeom>
            <a:noFill/>
            <a:ln cap="flat" cmpd="sng" w="28575">
              <a:solidFill>
                <a:schemeClr val="dk1"/>
              </a:solidFill>
              <a:prstDash val="solid"/>
              <a:round/>
              <a:headEnd len="sm" w="sm" type="none"/>
              <a:tailEnd len="med" w="med" type="triangle"/>
            </a:ln>
          </p:spPr>
        </p:cxnSp>
        <p:cxnSp>
          <p:nvCxnSpPr>
            <p:cNvPr id="299" name="Google Shape;299;p17"/>
            <p:cNvCxnSpPr/>
            <p:nvPr/>
          </p:nvCxnSpPr>
          <p:spPr>
            <a:xfrm flipH="1" rot="10800000">
              <a:off x="9285" y="4476"/>
              <a:ext cx="645" cy="345"/>
            </a:xfrm>
            <a:prstGeom prst="straightConnector1">
              <a:avLst/>
            </a:prstGeom>
            <a:noFill/>
            <a:ln cap="flat" cmpd="sng" w="28575">
              <a:solidFill>
                <a:schemeClr val="dk1"/>
              </a:solidFill>
              <a:prstDash val="solid"/>
              <a:round/>
              <a:headEnd len="sm" w="sm" type="none"/>
              <a:tailEnd len="med" w="med" type="triangle"/>
            </a:ln>
          </p:spPr>
        </p:cxnSp>
        <p:cxnSp>
          <p:nvCxnSpPr>
            <p:cNvPr id="300" name="Google Shape;300;p17"/>
            <p:cNvCxnSpPr/>
            <p:nvPr/>
          </p:nvCxnSpPr>
          <p:spPr>
            <a:xfrm flipH="1" rot="10800000">
              <a:off x="7800" y="5211"/>
              <a:ext cx="645" cy="345"/>
            </a:xfrm>
            <a:prstGeom prst="straightConnector1">
              <a:avLst/>
            </a:prstGeom>
            <a:noFill/>
            <a:ln cap="flat" cmpd="sng" w="28575">
              <a:solidFill>
                <a:schemeClr val="dk1"/>
              </a:solidFill>
              <a:prstDash val="solid"/>
              <a:round/>
              <a:headEnd len="sm" w="sm" type="none"/>
              <a:tailEnd len="med" w="med" type="triangle"/>
            </a:ln>
          </p:spPr>
        </p:cxnSp>
        <p:cxnSp>
          <p:nvCxnSpPr>
            <p:cNvPr id="301" name="Google Shape;301;p17"/>
            <p:cNvCxnSpPr/>
            <p:nvPr/>
          </p:nvCxnSpPr>
          <p:spPr>
            <a:xfrm flipH="1" rot="10800000">
              <a:off x="6465" y="5871"/>
              <a:ext cx="645" cy="345"/>
            </a:xfrm>
            <a:prstGeom prst="straightConnector1">
              <a:avLst/>
            </a:prstGeom>
            <a:noFill/>
            <a:ln cap="flat" cmpd="sng" w="28575">
              <a:solidFill>
                <a:schemeClr val="dk1"/>
              </a:solidFill>
              <a:prstDash val="solid"/>
              <a:round/>
              <a:headEnd len="sm" w="sm" type="none"/>
              <a:tailEnd len="med" w="med" type="triangle"/>
            </a:ln>
          </p:spPr>
        </p:cxnSp>
        <p:cxnSp>
          <p:nvCxnSpPr>
            <p:cNvPr id="302" name="Google Shape;302;p17"/>
            <p:cNvCxnSpPr/>
            <p:nvPr/>
          </p:nvCxnSpPr>
          <p:spPr>
            <a:xfrm flipH="1" rot="10800000">
              <a:off x="4890" y="6681"/>
              <a:ext cx="645" cy="345"/>
            </a:xfrm>
            <a:prstGeom prst="straightConnector1">
              <a:avLst/>
            </a:prstGeom>
            <a:noFill/>
            <a:ln cap="flat" cmpd="sng" w="28575">
              <a:solidFill>
                <a:schemeClr val="dk1"/>
              </a:solidFill>
              <a:prstDash val="solid"/>
              <a:round/>
              <a:headEnd len="sm" w="sm" type="none"/>
              <a:tailEnd len="med" w="med" type="triangle"/>
            </a:ln>
          </p:spPr>
        </p:cxnSp>
        <p:cxnSp>
          <p:nvCxnSpPr>
            <p:cNvPr id="303" name="Google Shape;303;p17"/>
            <p:cNvCxnSpPr/>
            <p:nvPr/>
          </p:nvCxnSpPr>
          <p:spPr>
            <a:xfrm rot="10800000">
              <a:off x="3555" y="7743"/>
              <a:ext cx="0" cy="450"/>
            </a:xfrm>
            <a:prstGeom prst="straightConnector1">
              <a:avLst/>
            </a:prstGeom>
            <a:noFill/>
            <a:ln cap="rnd" cmpd="sng" w="9525">
              <a:solidFill>
                <a:schemeClr val="dk1"/>
              </a:solidFill>
              <a:prstDash val="dot"/>
              <a:round/>
              <a:headEnd len="sm" w="sm" type="none"/>
              <a:tailEnd len="med" w="med" type="triangle"/>
            </a:ln>
          </p:spPr>
        </p:cxnSp>
        <p:cxnSp>
          <p:nvCxnSpPr>
            <p:cNvPr id="304" name="Google Shape;304;p17"/>
            <p:cNvCxnSpPr/>
            <p:nvPr/>
          </p:nvCxnSpPr>
          <p:spPr>
            <a:xfrm rot="10800000">
              <a:off x="5160" y="6963"/>
              <a:ext cx="0" cy="1230"/>
            </a:xfrm>
            <a:prstGeom prst="straightConnector1">
              <a:avLst/>
            </a:prstGeom>
            <a:noFill/>
            <a:ln cap="rnd" cmpd="sng" w="9525">
              <a:solidFill>
                <a:schemeClr val="dk1"/>
              </a:solidFill>
              <a:prstDash val="dot"/>
              <a:round/>
              <a:headEnd len="sm" w="sm" type="none"/>
              <a:tailEnd len="med" w="med" type="triangle"/>
            </a:ln>
          </p:spPr>
        </p:cxnSp>
        <p:cxnSp>
          <p:nvCxnSpPr>
            <p:cNvPr id="305" name="Google Shape;305;p17"/>
            <p:cNvCxnSpPr/>
            <p:nvPr/>
          </p:nvCxnSpPr>
          <p:spPr>
            <a:xfrm rot="10800000">
              <a:off x="6690" y="6183"/>
              <a:ext cx="0" cy="1995"/>
            </a:xfrm>
            <a:prstGeom prst="straightConnector1">
              <a:avLst/>
            </a:prstGeom>
            <a:noFill/>
            <a:ln cap="rnd" cmpd="sng" w="9525">
              <a:solidFill>
                <a:schemeClr val="dk1"/>
              </a:solidFill>
              <a:prstDash val="dot"/>
              <a:round/>
              <a:headEnd len="sm" w="sm" type="none"/>
              <a:tailEnd len="med" w="med" type="triangle"/>
            </a:ln>
          </p:spPr>
        </p:cxnSp>
        <p:cxnSp>
          <p:nvCxnSpPr>
            <p:cNvPr id="306" name="Google Shape;306;p17"/>
            <p:cNvCxnSpPr/>
            <p:nvPr/>
          </p:nvCxnSpPr>
          <p:spPr>
            <a:xfrm rot="10800000">
              <a:off x="8085" y="5463"/>
              <a:ext cx="0" cy="2700"/>
            </a:xfrm>
            <a:prstGeom prst="straightConnector1">
              <a:avLst/>
            </a:prstGeom>
            <a:noFill/>
            <a:ln cap="rnd" cmpd="sng" w="9525">
              <a:solidFill>
                <a:schemeClr val="dk1"/>
              </a:solidFill>
              <a:prstDash val="dot"/>
              <a:round/>
              <a:headEnd len="sm" w="sm" type="none"/>
              <a:tailEnd len="med" w="med" type="triangle"/>
            </a:ln>
          </p:spPr>
        </p:cxnSp>
        <p:cxnSp>
          <p:nvCxnSpPr>
            <p:cNvPr id="307" name="Google Shape;307;p17"/>
            <p:cNvCxnSpPr/>
            <p:nvPr/>
          </p:nvCxnSpPr>
          <p:spPr>
            <a:xfrm>
              <a:off x="9570" y="4728"/>
              <a:ext cx="0" cy="3465"/>
            </a:xfrm>
            <a:prstGeom prst="straightConnector1">
              <a:avLst/>
            </a:prstGeom>
            <a:noFill/>
            <a:ln cap="rnd" cmpd="sng" w="9525">
              <a:solidFill>
                <a:schemeClr val="dk1"/>
              </a:solidFill>
              <a:prstDash val="dot"/>
              <a:round/>
              <a:headEnd len="sm" w="sm" type="none"/>
              <a:tailEnd len="med" w="med" type="triangle"/>
            </a:ln>
          </p:spPr>
        </p:cxnSp>
        <p:cxnSp>
          <p:nvCxnSpPr>
            <p:cNvPr id="308" name="Google Shape;308;p17"/>
            <p:cNvCxnSpPr/>
            <p:nvPr/>
          </p:nvCxnSpPr>
          <p:spPr>
            <a:xfrm rot="10800000">
              <a:off x="3555" y="8208"/>
              <a:ext cx="6015" cy="0"/>
            </a:xfrm>
            <a:prstGeom prst="straightConnector1">
              <a:avLst/>
            </a:prstGeom>
            <a:noFill/>
            <a:ln cap="rnd" cmpd="sng" w="9525">
              <a:solidFill>
                <a:schemeClr val="dk1"/>
              </a:solidFill>
              <a:prstDash val="dot"/>
              <a:round/>
              <a:headEnd len="sm" w="sm" type="none"/>
              <a:tailEnd len="sm" w="sm" type="none"/>
            </a:ln>
          </p:spPr>
        </p:cxnSp>
        <p:sp>
          <p:nvSpPr>
            <p:cNvPr id="309" name="Google Shape;309;p17"/>
            <p:cNvSpPr txBox="1"/>
            <p:nvPr/>
          </p:nvSpPr>
          <p:spPr>
            <a:xfrm>
              <a:off x="9930" y="4428"/>
              <a:ext cx="1361" cy="33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Calibri"/>
                  <a:ea typeface="Calibri"/>
                  <a:cs typeface="Calibri"/>
                  <a:sym typeface="Calibri"/>
                </a:rPr>
                <a:t>Conhecimento</a:t>
              </a:r>
              <a:endParaRPr b="0" i="0" sz="1400" u="none" cap="none" strike="noStrike">
                <a:solidFill>
                  <a:srgbClr val="000000"/>
                </a:solidFill>
                <a:latin typeface="Arial"/>
                <a:ea typeface="Arial"/>
                <a:cs typeface="Arial"/>
                <a:sym typeface="Arial"/>
              </a:endParaRPr>
            </a:p>
          </p:txBody>
        </p:sp>
        <p:sp>
          <p:nvSpPr>
            <p:cNvPr id="310" name="Google Shape;310;p17"/>
            <p:cNvSpPr txBox="1"/>
            <p:nvPr/>
          </p:nvSpPr>
          <p:spPr>
            <a:xfrm>
              <a:off x="8430" y="5448"/>
              <a:ext cx="870" cy="288"/>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Calibri"/>
                  <a:ea typeface="Calibri"/>
                  <a:cs typeface="Calibri"/>
                  <a:sym typeface="Calibri"/>
                </a:rPr>
                <a:t>Padrões</a:t>
              </a:r>
              <a:endParaRPr b="0" i="0" sz="1400" u="none" cap="none" strike="noStrike">
                <a:solidFill>
                  <a:srgbClr val="000000"/>
                </a:solidFill>
                <a:latin typeface="Arial"/>
                <a:ea typeface="Arial"/>
                <a:cs typeface="Arial"/>
                <a:sym typeface="Arial"/>
              </a:endParaRPr>
            </a:p>
          </p:txBody>
        </p:sp>
        <p:sp>
          <p:nvSpPr>
            <p:cNvPr id="311" name="Google Shape;311;p17"/>
            <p:cNvSpPr txBox="1"/>
            <p:nvPr/>
          </p:nvSpPr>
          <p:spPr>
            <a:xfrm>
              <a:off x="6732" y="6419"/>
              <a:ext cx="1488" cy="293"/>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Calibri"/>
                  <a:ea typeface="Calibri"/>
                  <a:cs typeface="Calibri"/>
                  <a:sym typeface="Calibri"/>
                </a:rPr>
                <a:t>Dados tratados</a:t>
              </a:r>
              <a:endParaRPr b="0" i="0" sz="1400" u="none" cap="none" strike="noStrike">
                <a:solidFill>
                  <a:srgbClr val="000000"/>
                </a:solidFill>
                <a:latin typeface="Arial"/>
                <a:ea typeface="Arial"/>
                <a:cs typeface="Arial"/>
                <a:sym typeface="Arial"/>
              </a:endParaRPr>
            </a:p>
          </p:txBody>
        </p:sp>
        <p:sp>
          <p:nvSpPr>
            <p:cNvPr id="312" name="Google Shape;312;p17"/>
            <p:cNvSpPr txBox="1"/>
            <p:nvPr/>
          </p:nvSpPr>
          <p:spPr>
            <a:xfrm>
              <a:off x="5340" y="6798"/>
              <a:ext cx="1605" cy="495"/>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Calibri"/>
                  <a:ea typeface="Calibri"/>
                  <a:cs typeface="Calibri"/>
                  <a:sym typeface="Calibri"/>
                </a:rPr>
                <a:t>Dados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Calibri"/>
                  <a:ea typeface="Calibri"/>
                  <a:cs typeface="Calibri"/>
                  <a:sym typeface="Calibri"/>
                </a:rPr>
                <a:t>Pré-processados</a:t>
              </a:r>
              <a:endParaRPr b="0" i="0" sz="1400" u="none" cap="none" strike="noStrike">
                <a:solidFill>
                  <a:srgbClr val="000000"/>
                </a:solidFill>
                <a:latin typeface="Arial"/>
                <a:ea typeface="Arial"/>
                <a:cs typeface="Arial"/>
                <a:sym typeface="Arial"/>
              </a:endParaRPr>
            </a:p>
          </p:txBody>
        </p:sp>
        <p:sp>
          <p:nvSpPr>
            <p:cNvPr id="313" name="Google Shape;313;p17"/>
            <p:cNvSpPr txBox="1"/>
            <p:nvPr/>
          </p:nvSpPr>
          <p:spPr>
            <a:xfrm>
              <a:off x="2310" y="7848"/>
              <a:ext cx="840" cy="33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pt-BR" sz="1000" u="none" cap="none" strike="noStrike">
                  <a:solidFill>
                    <a:schemeClr val="dk1"/>
                  </a:solidFill>
                  <a:latin typeface="Calibri"/>
                  <a:ea typeface="Calibri"/>
                  <a:cs typeface="Calibri"/>
                  <a:sym typeface="Calibri"/>
                </a:rPr>
                <a:t>Dados</a:t>
              </a:r>
              <a:endParaRPr b="0" i="0" sz="1400" u="none" cap="none" strike="noStrike">
                <a:solidFill>
                  <a:srgbClr val="000000"/>
                </a:solidFill>
                <a:latin typeface="Arial"/>
                <a:ea typeface="Arial"/>
                <a:cs typeface="Arial"/>
                <a:sym typeface="Arial"/>
              </a:endParaRPr>
            </a:p>
          </p:txBody>
        </p:sp>
        <p:sp>
          <p:nvSpPr>
            <p:cNvPr id="314" name="Google Shape;314;p17"/>
            <p:cNvSpPr txBox="1"/>
            <p:nvPr/>
          </p:nvSpPr>
          <p:spPr>
            <a:xfrm>
              <a:off x="3750" y="7593"/>
              <a:ext cx="1545" cy="263"/>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Calibri"/>
                  <a:ea typeface="Calibri"/>
                  <a:cs typeface="Calibri"/>
                  <a:sym typeface="Calibri"/>
                </a:rPr>
                <a:t>Dados a analisar</a:t>
              </a:r>
              <a:endParaRPr b="0" i="0" sz="1400" u="none" cap="none" strike="noStrike">
                <a:solidFill>
                  <a:srgbClr val="000000"/>
                </a:solidFill>
                <a:latin typeface="Arial"/>
                <a:ea typeface="Arial"/>
                <a:cs typeface="Arial"/>
                <a:sym typeface="Arial"/>
              </a:endParaRPr>
            </a:p>
          </p:txBody>
        </p:sp>
        <p:sp>
          <p:nvSpPr>
            <p:cNvPr id="315" name="Google Shape;315;p17"/>
            <p:cNvSpPr txBox="1"/>
            <p:nvPr/>
          </p:nvSpPr>
          <p:spPr>
            <a:xfrm>
              <a:off x="7995" y="3783"/>
              <a:ext cx="1509" cy="315"/>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Calibri"/>
                  <a:ea typeface="Calibri"/>
                  <a:cs typeface="Calibri"/>
                  <a:sym typeface="Calibri"/>
                </a:rPr>
                <a:t>Interpretação</a:t>
              </a:r>
              <a:endParaRPr b="0" i="0" sz="1400" u="none" cap="none" strike="noStrike">
                <a:solidFill>
                  <a:srgbClr val="000000"/>
                </a:solidFill>
                <a:latin typeface="Arial"/>
                <a:ea typeface="Arial"/>
                <a:cs typeface="Arial"/>
                <a:sym typeface="Arial"/>
              </a:endParaRPr>
            </a:p>
          </p:txBody>
        </p:sp>
        <p:sp>
          <p:nvSpPr>
            <p:cNvPr id="316" name="Google Shape;316;p17"/>
            <p:cNvSpPr txBox="1"/>
            <p:nvPr/>
          </p:nvSpPr>
          <p:spPr>
            <a:xfrm>
              <a:off x="6315" y="4471"/>
              <a:ext cx="1815" cy="287"/>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Calibri"/>
                  <a:ea typeface="Calibri"/>
                  <a:cs typeface="Calibri"/>
                  <a:sym typeface="Calibri"/>
                </a:rPr>
                <a:t>Mineração de Dados</a:t>
              </a:r>
              <a:endParaRPr b="0" i="0" sz="1400" u="none" cap="none" strike="noStrike">
                <a:solidFill>
                  <a:srgbClr val="000000"/>
                </a:solidFill>
                <a:latin typeface="Arial"/>
                <a:ea typeface="Arial"/>
                <a:cs typeface="Arial"/>
                <a:sym typeface="Arial"/>
              </a:endParaRPr>
            </a:p>
          </p:txBody>
        </p:sp>
        <p:sp>
          <p:nvSpPr>
            <p:cNvPr id="317" name="Google Shape;317;p17"/>
            <p:cNvSpPr txBox="1"/>
            <p:nvPr/>
          </p:nvSpPr>
          <p:spPr>
            <a:xfrm>
              <a:off x="5145" y="5148"/>
              <a:ext cx="1500" cy="345"/>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Calibri"/>
                  <a:ea typeface="Calibri"/>
                  <a:cs typeface="Calibri"/>
                  <a:sym typeface="Calibri"/>
                </a:rPr>
                <a:t>Transformação</a:t>
              </a:r>
              <a:endParaRPr b="0" i="0" sz="1400" u="none" cap="none" strike="noStrike">
                <a:solidFill>
                  <a:srgbClr val="000000"/>
                </a:solidFill>
                <a:latin typeface="Arial"/>
                <a:ea typeface="Arial"/>
                <a:cs typeface="Arial"/>
                <a:sym typeface="Arial"/>
              </a:endParaRPr>
            </a:p>
          </p:txBody>
        </p:sp>
        <p:sp>
          <p:nvSpPr>
            <p:cNvPr id="318" name="Google Shape;318;p17"/>
            <p:cNvSpPr txBox="1"/>
            <p:nvPr/>
          </p:nvSpPr>
          <p:spPr>
            <a:xfrm>
              <a:off x="3420" y="6015"/>
              <a:ext cx="1860" cy="348"/>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Calibri"/>
                  <a:ea typeface="Calibri"/>
                  <a:cs typeface="Calibri"/>
                  <a:sym typeface="Calibri"/>
                </a:rPr>
                <a:t>Pré-processamento</a:t>
              </a:r>
              <a:endParaRPr b="0" i="0" sz="1400" u="none" cap="none" strike="noStrike">
                <a:solidFill>
                  <a:srgbClr val="000000"/>
                </a:solidFill>
                <a:latin typeface="Arial"/>
                <a:ea typeface="Arial"/>
                <a:cs typeface="Arial"/>
                <a:sym typeface="Arial"/>
              </a:endParaRPr>
            </a:p>
          </p:txBody>
        </p:sp>
        <p:sp>
          <p:nvSpPr>
            <p:cNvPr id="319" name="Google Shape;319;p17"/>
            <p:cNvSpPr txBox="1"/>
            <p:nvPr/>
          </p:nvSpPr>
          <p:spPr>
            <a:xfrm>
              <a:off x="2340" y="6765"/>
              <a:ext cx="1230" cy="348"/>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Calibri"/>
                  <a:ea typeface="Calibri"/>
                  <a:cs typeface="Calibri"/>
                  <a:sym typeface="Calibri"/>
                </a:rPr>
                <a:t>Seleção</a:t>
              </a:r>
              <a:endParaRPr b="0" i="0" sz="1400" u="none" cap="none" strike="noStrike">
                <a:solidFill>
                  <a:srgbClr val="000000"/>
                </a:solidFill>
                <a:latin typeface="Arial"/>
                <a:ea typeface="Arial"/>
                <a:cs typeface="Arial"/>
                <a:sym typeface="Arial"/>
              </a:endParaRPr>
            </a:p>
          </p:txBody>
        </p:sp>
        <p:cxnSp>
          <p:nvCxnSpPr>
            <p:cNvPr id="320" name="Google Shape;320;p17"/>
            <p:cNvCxnSpPr/>
            <p:nvPr/>
          </p:nvCxnSpPr>
          <p:spPr>
            <a:xfrm>
              <a:off x="2370" y="7053"/>
              <a:ext cx="795" cy="0"/>
            </a:xfrm>
            <a:prstGeom prst="straightConnector1">
              <a:avLst/>
            </a:prstGeom>
            <a:noFill/>
            <a:ln cap="flat" cmpd="thickThin" w="57150">
              <a:solidFill>
                <a:schemeClr val="dk1"/>
              </a:solidFill>
              <a:prstDash val="solid"/>
              <a:round/>
              <a:headEnd len="sm" w="sm" type="none"/>
              <a:tailEnd len="sm" w="sm" type="none"/>
            </a:ln>
          </p:spPr>
        </p:cxnSp>
        <p:cxnSp>
          <p:nvCxnSpPr>
            <p:cNvPr id="321" name="Google Shape;321;p17"/>
            <p:cNvCxnSpPr/>
            <p:nvPr/>
          </p:nvCxnSpPr>
          <p:spPr>
            <a:xfrm>
              <a:off x="3585" y="6348"/>
              <a:ext cx="1470" cy="0"/>
            </a:xfrm>
            <a:prstGeom prst="straightConnector1">
              <a:avLst/>
            </a:prstGeom>
            <a:noFill/>
            <a:ln cap="flat" cmpd="thickThin" w="57150">
              <a:solidFill>
                <a:schemeClr val="dk1"/>
              </a:solidFill>
              <a:prstDash val="solid"/>
              <a:round/>
              <a:headEnd len="sm" w="sm" type="none"/>
              <a:tailEnd len="sm" w="sm" type="none"/>
            </a:ln>
          </p:spPr>
        </p:cxnSp>
        <p:cxnSp>
          <p:nvCxnSpPr>
            <p:cNvPr id="322" name="Google Shape;322;p17"/>
            <p:cNvCxnSpPr/>
            <p:nvPr/>
          </p:nvCxnSpPr>
          <p:spPr>
            <a:xfrm>
              <a:off x="5100" y="5448"/>
              <a:ext cx="1275" cy="0"/>
            </a:xfrm>
            <a:prstGeom prst="straightConnector1">
              <a:avLst/>
            </a:prstGeom>
            <a:noFill/>
            <a:ln cap="flat" cmpd="thickThin" w="57150">
              <a:solidFill>
                <a:schemeClr val="dk1"/>
              </a:solidFill>
              <a:prstDash val="solid"/>
              <a:round/>
              <a:headEnd len="sm" w="sm" type="none"/>
              <a:tailEnd len="sm" w="sm" type="none"/>
            </a:ln>
          </p:spPr>
        </p:cxnSp>
        <p:cxnSp>
          <p:nvCxnSpPr>
            <p:cNvPr id="323" name="Google Shape;323;p17"/>
            <p:cNvCxnSpPr/>
            <p:nvPr/>
          </p:nvCxnSpPr>
          <p:spPr>
            <a:xfrm>
              <a:off x="6300" y="4743"/>
              <a:ext cx="1620" cy="0"/>
            </a:xfrm>
            <a:prstGeom prst="straightConnector1">
              <a:avLst/>
            </a:prstGeom>
            <a:noFill/>
            <a:ln cap="flat" cmpd="thickThin" w="57150">
              <a:solidFill>
                <a:schemeClr val="dk1"/>
              </a:solidFill>
              <a:prstDash val="solid"/>
              <a:round/>
              <a:headEnd len="sm" w="sm" type="none"/>
              <a:tailEnd len="sm" w="sm" type="none"/>
            </a:ln>
          </p:spPr>
        </p:cxnSp>
        <p:cxnSp>
          <p:nvCxnSpPr>
            <p:cNvPr id="324" name="Google Shape;324;p17"/>
            <p:cNvCxnSpPr/>
            <p:nvPr/>
          </p:nvCxnSpPr>
          <p:spPr>
            <a:xfrm>
              <a:off x="7890" y="4101"/>
              <a:ext cx="1449" cy="0"/>
            </a:xfrm>
            <a:prstGeom prst="straightConnector1">
              <a:avLst/>
            </a:prstGeom>
            <a:noFill/>
            <a:ln cap="flat" cmpd="thickThin" w="57150">
              <a:solidFill>
                <a:schemeClr val="dk1"/>
              </a:solidFill>
              <a:prstDash val="solid"/>
              <a:round/>
              <a:headEnd len="sm" w="sm" type="none"/>
              <a:tailEnd len="sm" w="sm" type="none"/>
            </a:ln>
          </p:spPr>
        </p:cxnSp>
        <p:cxnSp>
          <p:nvCxnSpPr>
            <p:cNvPr id="325" name="Google Shape;325;p17"/>
            <p:cNvCxnSpPr/>
            <p:nvPr/>
          </p:nvCxnSpPr>
          <p:spPr>
            <a:xfrm>
              <a:off x="2760" y="7083"/>
              <a:ext cx="765" cy="615"/>
            </a:xfrm>
            <a:prstGeom prst="straightConnector1">
              <a:avLst/>
            </a:prstGeom>
            <a:noFill/>
            <a:ln cap="flat" cmpd="sng" w="9525">
              <a:solidFill>
                <a:schemeClr val="dk1"/>
              </a:solidFill>
              <a:prstDash val="solid"/>
              <a:round/>
              <a:headEnd len="sm" w="sm" type="none"/>
              <a:tailEnd len="med" w="med" type="oval"/>
            </a:ln>
          </p:spPr>
        </p:cxnSp>
        <p:cxnSp>
          <p:nvCxnSpPr>
            <p:cNvPr id="326" name="Google Shape;326;p17"/>
            <p:cNvCxnSpPr/>
            <p:nvPr/>
          </p:nvCxnSpPr>
          <p:spPr>
            <a:xfrm>
              <a:off x="4320" y="6378"/>
              <a:ext cx="840" cy="495"/>
            </a:xfrm>
            <a:prstGeom prst="straightConnector1">
              <a:avLst/>
            </a:prstGeom>
            <a:noFill/>
            <a:ln cap="flat" cmpd="sng" w="9525">
              <a:solidFill>
                <a:schemeClr val="dk1"/>
              </a:solidFill>
              <a:prstDash val="solid"/>
              <a:round/>
              <a:headEnd len="sm" w="sm" type="none"/>
              <a:tailEnd len="med" w="med" type="oval"/>
            </a:ln>
          </p:spPr>
        </p:cxnSp>
        <p:cxnSp>
          <p:nvCxnSpPr>
            <p:cNvPr id="327" name="Google Shape;327;p17"/>
            <p:cNvCxnSpPr/>
            <p:nvPr/>
          </p:nvCxnSpPr>
          <p:spPr>
            <a:xfrm>
              <a:off x="5760" y="5493"/>
              <a:ext cx="930" cy="600"/>
            </a:xfrm>
            <a:prstGeom prst="straightConnector1">
              <a:avLst/>
            </a:prstGeom>
            <a:noFill/>
            <a:ln cap="flat" cmpd="sng" w="9525">
              <a:solidFill>
                <a:schemeClr val="dk1"/>
              </a:solidFill>
              <a:prstDash val="solid"/>
              <a:round/>
              <a:headEnd len="sm" w="sm" type="none"/>
              <a:tailEnd len="med" w="med" type="oval"/>
            </a:ln>
          </p:spPr>
        </p:cxnSp>
        <p:cxnSp>
          <p:nvCxnSpPr>
            <p:cNvPr id="328" name="Google Shape;328;p17"/>
            <p:cNvCxnSpPr/>
            <p:nvPr/>
          </p:nvCxnSpPr>
          <p:spPr>
            <a:xfrm>
              <a:off x="7110" y="4773"/>
              <a:ext cx="990" cy="615"/>
            </a:xfrm>
            <a:prstGeom prst="straightConnector1">
              <a:avLst/>
            </a:prstGeom>
            <a:noFill/>
            <a:ln cap="flat" cmpd="sng" w="9525">
              <a:solidFill>
                <a:schemeClr val="dk1"/>
              </a:solidFill>
              <a:prstDash val="solid"/>
              <a:round/>
              <a:headEnd len="sm" w="sm" type="none"/>
              <a:tailEnd len="med" w="med" type="oval"/>
            </a:ln>
          </p:spPr>
        </p:cxnSp>
        <p:cxnSp>
          <p:nvCxnSpPr>
            <p:cNvPr id="329" name="Google Shape;329;p17"/>
            <p:cNvCxnSpPr/>
            <p:nvPr/>
          </p:nvCxnSpPr>
          <p:spPr>
            <a:xfrm>
              <a:off x="8490" y="4143"/>
              <a:ext cx="1080" cy="540"/>
            </a:xfrm>
            <a:prstGeom prst="straightConnector1">
              <a:avLst/>
            </a:prstGeom>
            <a:noFill/>
            <a:ln cap="flat" cmpd="sng" w="9525">
              <a:solidFill>
                <a:schemeClr val="dk1"/>
              </a:solidFill>
              <a:prstDash val="solid"/>
              <a:round/>
              <a:headEnd len="sm" w="sm" type="none"/>
              <a:tailEnd len="med" w="med" type="oval"/>
            </a:ln>
          </p:spPr>
        </p:cxnSp>
      </p:grpSp>
      <p:pic>
        <p:nvPicPr>
          <p:cNvPr descr="Knowledge Discovery in Databases - Ml Books International - Ips - Outros  Livros - Magazine Luiza" id="330" name="Google Shape;330;p17"/>
          <p:cNvPicPr preferRelativeResize="0"/>
          <p:nvPr/>
        </p:nvPicPr>
        <p:blipFill rotWithShape="1">
          <a:blip r:embed="rId3">
            <a:alphaModFix/>
          </a:blip>
          <a:srcRect b="0" l="0" r="0" t="0"/>
          <a:stretch/>
        </p:blipFill>
        <p:spPr>
          <a:xfrm>
            <a:off x="85049" y="1266007"/>
            <a:ext cx="1141861" cy="1544175"/>
          </a:xfrm>
          <a:prstGeom prst="rect">
            <a:avLst/>
          </a:prstGeom>
          <a:noFill/>
          <a:ln>
            <a:noFill/>
          </a:ln>
        </p:spPr>
      </p:pic>
      <p:pic>
        <p:nvPicPr>
          <p:cNvPr descr="Knowledge Discovery in Databases: Techniken und Anwendungen (German  Edition): Ester, Martin, Sander, Jörg: 9783540673286: Amazon.com: Books" id="331" name="Google Shape;331;p17"/>
          <p:cNvPicPr preferRelativeResize="0"/>
          <p:nvPr/>
        </p:nvPicPr>
        <p:blipFill rotWithShape="1">
          <a:blip r:embed="rId4">
            <a:alphaModFix/>
          </a:blip>
          <a:srcRect b="0" l="0" r="0" t="0"/>
          <a:stretch/>
        </p:blipFill>
        <p:spPr>
          <a:xfrm>
            <a:off x="1339028" y="1266007"/>
            <a:ext cx="1150191" cy="1527850"/>
          </a:xfrm>
          <a:prstGeom prst="rect">
            <a:avLst/>
          </a:prstGeom>
          <a:noFill/>
          <a:ln>
            <a:noFill/>
          </a:ln>
        </p:spPr>
      </p:pic>
      <p:pic>
        <p:nvPicPr>
          <p:cNvPr descr="Advances in Knowledge Discovery in Databases | SpringerLink" id="332" name="Google Shape;332;p17"/>
          <p:cNvPicPr preferRelativeResize="0"/>
          <p:nvPr/>
        </p:nvPicPr>
        <p:blipFill rotWithShape="1">
          <a:blip r:embed="rId5">
            <a:alphaModFix/>
          </a:blip>
          <a:srcRect b="0" l="0" r="0" t="0"/>
          <a:stretch/>
        </p:blipFill>
        <p:spPr>
          <a:xfrm>
            <a:off x="85048" y="2876225"/>
            <a:ext cx="1141861" cy="1523512"/>
          </a:xfrm>
          <a:prstGeom prst="rect">
            <a:avLst/>
          </a:prstGeom>
          <a:noFill/>
          <a:ln>
            <a:noFill/>
          </a:ln>
        </p:spPr>
      </p:pic>
      <p:pic>
        <p:nvPicPr>
          <p:cNvPr descr="Knowledge Discovery in Databases - Ml Books International - Ips - Outros  Livros - Magazine Luiza" id="333" name="Google Shape;333;p17"/>
          <p:cNvPicPr preferRelativeResize="0"/>
          <p:nvPr/>
        </p:nvPicPr>
        <p:blipFill rotWithShape="1">
          <a:blip r:embed="rId6">
            <a:alphaModFix/>
          </a:blip>
          <a:srcRect b="0" l="0" r="0" t="0"/>
          <a:stretch/>
        </p:blipFill>
        <p:spPr>
          <a:xfrm>
            <a:off x="1324204" y="2896963"/>
            <a:ext cx="1145018" cy="1502774"/>
          </a:xfrm>
          <a:prstGeom prst="rect">
            <a:avLst/>
          </a:prstGeom>
          <a:noFill/>
          <a:ln>
            <a:noFill/>
          </a:ln>
        </p:spPr>
      </p:pic>
      <p:pic>
        <p:nvPicPr>
          <p:cNvPr descr="Machine Learning and Knowledge Discovery in Databases : Michele Berlingerio  : 9783030109271" id="334" name="Google Shape;334;p17"/>
          <p:cNvPicPr preferRelativeResize="0"/>
          <p:nvPr/>
        </p:nvPicPr>
        <p:blipFill rotWithShape="1">
          <a:blip r:embed="rId7">
            <a:alphaModFix/>
          </a:blip>
          <a:srcRect b="0" l="0" r="0" t="0"/>
          <a:stretch/>
        </p:blipFill>
        <p:spPr>
          <a:xfrm>
            <a:off x="70204" y="4483092"/>
            <a:ext cx="1171548" cy="15027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 name="Shape 338"/>
        <p:cNvGrpSpPr/>
        <p:nvPr/>
      </p:nvGrpSpPr>
      <p:grpSpPr>
        <a:xfrm>
          <a:off x="0" y="0"/>
          <a:ext cx="0" cy="0"/>
          <a:chOff x="0" y="0"/>
          <a:chExt cx="0" cy="0"/>
        </a:xfrm>
      </p:grpSpPr>
      <p:sp>
        <p:nvSpPr>
          <p:cNvPr id="339" name="Google Shape;339;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pt-BR" sz="5400"/>
              <a:t>Possíveis questões no processo</a:t>
            </a:r>
            <a:endParaRPr/>
          </a:p>
        </p:txBody>
      </p:sp>
      <p:sp>
        <p:nvSpPr>
          <p:cNvPr id="340" name="Google Shape;340;p18"/>
          <p:cNvSpPr txBox="1"/>
          <p:nvPr>
            <p:ph idx="1" type="body"/>
          </p:nvPr>
        </p:nvSpPr>
        <p:spPr>
          <a:xfrm>
            <a:off x="838200" y="1929384"/>
            <a:ext cx="10515600" cy="425196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Char char="•"/>
            </a:pPr>
            <a:r>
              <a:rPr lang="pt-BR" sz="2200"/>
              <a:t>Onde estão os dados?</a:t>
            </a:r>
            <a:endParaRPr/>
          </a:p>
          <a:p>
            <a:pPr indent="-228600" lvl="0" marL="228600" rtl="0" algn="l">
              <a:lnSpc>
                <a:spcPct val="90000"/>
              </a:lnSpc>
              <a:spcBef>
                <a:spcPts val="1000"/>
              </a:spcBef>
              <a:spcAft>
                <a:spcPts val="0"/>
              </a:spcAft>
              <a:buClr>
                <a:schemeClr val="dk1"/>
              </a:buClr>
              <a:buSzPts val="2200"/>
              <a:buChar char="•"/>
            </a:pPr>
            <a:r>
              <a:rPr lang="pt-BR" sz="2200"/>
              <a:t>Precisam ser coletados?</a:t>
            </a:r>
            <a:endParaRPr/>
          </a:p>
          <a:p>
            <a:pPr indent="-228600" lvl="0" marL="228600" rtl="0" algn="l">
              <a:lnSpc>
                <a:spcPct val="90000"/>
              </a:lnSpc>
              <a:spcBef>
                <a:spcPts val="1000"/>
              </a:spcBef>
              <a:spcAft>
                <a:spcPts val="0"/>
              </a:spcAft>
              <a:buClr>
                <a:schemeClr val="dk1"/>
              </a:buClr>
              <a:buSzPts val="2200"/>
              <a:buChar char="•"/>
            </a:pPr>
            <a:r>
              <a:rPr lang="pt-BR" sz="2200"/>
              <a:t>São estruturados?</a:t>
            </a:r>
            <a:endParaRPr/>
          </a:p>
          <a:p>
            <a:pPr indent="-228600" lvl="0" marL="228600" rtl="0" algn="l">
              <a:lnSpc>
                <a:spcPct val="90000"/>
              </a:lnSpc>
              <a:spcBef>
                <a:spcPts val="1000"/>
              </a:spcBef>
              <a:spcAft>
                <a:spcPts val="0"/>
              </a:spcAft>
              <a:buClr>
                <a:schemeClr val="dk1"/>
              </a:buClr>
              <a:buSzPts val="2200"/>
              <a:buChar char="•"/>
            </a:pPr>
            <a:r>
              <a:rPr lang="pt-BR" sz="2200"/>
              <a:t>Como carregá-los para memória?</a:t>
            </a:r>
            <a:endParaRPr/>
          </a:p>
          <a:p>
            <a:pPr indent="-228600" lvl="0" marL="228600" rtl="0" algn="l">
              <a:lnSpc>
                <a:spcPct val="90000"/>
              </a:lnSpc>
              <a:spcBef>
                <a:spcPts val="1000"/>
              </a:spcBef>
              <a:spcAft>
                <a:spcPts val="0"/>
              </a:spcAft>
              <a:buClr>
                <a:schemeClr val="dk1"/>
              </a:buClr>
              <a:buSzPts val="2200"/>
              <a:buChar char="•"/>
            </a:pPr>
            <a:r>
              <a:rPr lang="pt-BR" sz="2200"/>
              <a:t>Como identificar as variáveis relevantes?</a:t>
            </a:r>
            <a:endParaRPr/>
          </a:p>
          <a:p>
            <a:pPr indent="-228600" lvl="0" marL="228600" rtl="0" algn="l">
              <a:lnSpc>
                <a:spcPct val="90000"/>
              </a:lnSpc>
              <a:spcBef>
                <a:spcPts val="1000"/>
              </a:spcBef>
              <a:spcAft>
                <a:spcPts val="0"/>
              </a:spcAft>
              <a:buClr>
                <a:schemeClr val="dk1"/>
              </a:buClr>
              <a:buSzPts val="2200"/>
              <a:buChar char="•"/>
            </a:pPr>
            <a:r>
              <a:rPr lang="pt-BR" sz="2200"/>
              <a:t>Como avaliar e melhorar a qualidade dos dados?</a:t>
            </a:r>
            <a:endParaRPr/>
          </a:p>
          <a:p>
            <a:pPr indent="-228600" lvl="0" marL="228600" rtl="0" algn="l">
              <a:lnSpc>
                <a:spcPct val="90000"/>
              </a:lnSpc>
              <a:spcBef>
                <a:spcPts val="1000"/>
              </a:spcBef>
              <a:spcAft>
                <a:spcPts val="0"/>
              </a:spcAft>
              <a:buClr>
                <a:schemeClr val="dk1"/>
              </a:buClr>
              <a:buSzPts val="2200"/>
              <a:buChar char="•"/>
            </a:pPr>
            <a:r>
              <a:rPr lang="pt-BR" sz="2200"/>
              <a:t>Como saber se tem dados suficientes?</a:t>
            </a:r>
            <a:endParaRPr/>
          </a:p>
          <a:p>
            <a:pPr indent="-228600" lvl="0" marL="228600" rtl="0" algn="l">
              <a:lnSpc>
                <a:spcPct val="90000"/>
              </a:lnSpc>
              <a:spcBef>
                <a:spcPts val="1000"/>
              </a:spcBef>
              <a:spcAft>
                <a:spcPts val="0"/>
              </a:spcAft>
              <a:buClr>
                <a:schemeClr val="dk1"/>
              </a:buClr>
              <a:buSzPts val="2200"/>
              <a:buChar char="•"/>
            </a:pPr>
            <a:r>
              <a:rPr lang="pt-BR" sz="2200"/>
              <a:t>Como transformar os dados para poder analisá-los?</a:t>
            </a:r>
            <a:endParaRPr/>
          </a:p>
          <a:p>
            <a:pPr indent="-228600" lvl="0" marL="228600" rtl="0" algn="l">
              <a:lnSpc>
                <a:spcPct val="90000"/>
              </a:lnSpc>
              <a:spcBef>
                <a:spcPts val="1000"/>
              </a:spcBef>
              <a:spcAft>
                <a:spcPts val="0"/>
              </a:spcAft>
              <a:buClr>
                <a:schemeClr val="dk1"/>
              </a:buClr>
              <a:buSzPts val="2200"/>
              <a:buChar char="•"/>
            </a:pPr>
            <a:r>
              <a:rPr lang="pt-BR" sz="2200"/>
              <a:t>Como apresentar os resultados visualmente?</a:t>
            </a:r>
            <a:endParaRPr/>
          </a:p>
          <a:p>
            <a:pPr indent="-88900" lvl="1" marL="685800" rtl="0" algn="l">
              <a:lnSpc>
                <a:spcPct val="90000"/>
              </a:lnSpc>
              <a:spcBef>
                <a:spcPts val="500"/>
              </a:spcBef>
              <a:spcAft>
                <a:spcPts val="0"/>
              </a:spcAft>
              <a:buClr>
                <a:schemeClr val="dk1"/>
              </a:buClr>
              <a:buSzPts val="2200"/>
              <a:buNone/>
            </a:pPr>
            <a:r>
              <a:t/>
            </a:r>
            <a:endParaRPr sz="2200"/>
          </a:p>
        </p:txBody>
      </p:sp>
      <p:sp>
        <p:nvSpPr>
          <p:cNvPr id="341" name="Google Shape;341;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19"/>
          <p:cNvSpPr txBox="1"/>
          <p:nvPr>
            <p:ph type="title"/>
          </p:nvPr>
        </p:nvSpPr>
        <p:spPr>
          <a:xfrm>
            <a:off x="638882" y="639193"/>
            <a:ext cx="3571810" cy="357351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100"/>
              <a:buFont typeface="Calibri"/>
              <a:buNone/>
            </a:pPr>
            <a:r>
              <a:rPr lang="pt-BR" sz="6100">
                <a:solidFill>
                  <a:schemeClr val="dk1"/>
                </a:solidFill>
                <a:latin typeface="Calibri"/>
                <a:ea typeface="Calibri"/>
                <a:cs typeface="Calibri"/>
                <a:sym typeface="Calibri"/>
              </a:rPr>
              <a:t>Volume de dados no mundo</a:t>
            </a:r>
            <a:endParaRPr/>
          </a:p>
        </p:txBody>
      </p:sp>
      <p:sp>
        <p:nvSpPr>
          <p:cNvPr id="347" name="Google Shape;34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lang="pt-BR"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348" name="Google Shape;348;p19"/>
          <p:cNvPicPr preferRelativeResize="0"/>
          <p:nvPr/>
        </p:nvPicPr>
        <p:blipFill rotWithShape="1">
          <a:blip r:embed="rId3">
            <a:alphaModFix/>
          </a:blip>
          <a:srcRect b="0" l="0" r="0" t="0"/>
          <a:stretch/>
        </p:blipFill>
        <p:spPr>
          <a:xfrm>
            <a:off x="4178119" y="1440282"/>
            <a:ext cx="7690793" cy="421070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 name="Shape 105"/>
        <p:cNvGrpSpPr/>
        <p:nvPr/>
      </p:nvGrpSpPr>
      <p:grpSpPr>
        <a:xfrm>
          <a:off x="0" y="0"/>
          <a:ext cx="0" cy="0"/>
          <a:chOff x="0" y="0"/>
          <a:chExt cx="0" cy="0"/>
        </a:xfrm>
      </p:grpSpPr>
      <p:sp>
        <p:nvSpPr>
          <p:cNvPr id="106" name="Google Shape;106;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pt-BR" sz="5400"/>
              <a:t>Objetivos</a:t>
            </a:r>
            <a:endParaRPr/>
          </a:p>
        </p:txBody>
      </p:sp>
      <p:sp>
        <p:nvSpPr>
          <p:cNvPr id="107" name="Google Shape;107;p2"/>
          <p:cNvSpPr txBox="1"/>
          <p:nvPr>
            <p:ph idx="1" type="body"/>
          </p:nvPr>
        </p:nvSpPr>
        <p:spPr>
          <a:xfrm>
            <a:off x="838200" y="1929384"/>
            <a:ext cx="10515600" cy="4251960"/>
          </a:xfrm>
          <a:prstGeom prst="rect">
            <a:avLst/>
          </a:prstGeom>
          <a:noFill/>
          <a:ln>
            <a:noFill/>
          </a:ln>
        </p:spPr>
        <p:txBody>
          <a:bodyPr anchorCtr="0" anchor="t" bIns="45700" lIns="91425" spcFirstLastPara="1" rIns="91425" wrap="square" tIns="45700">
            <a:normAutofit/>
          </a:bodyPr>
          <a:lstStyle/>
          <a:p>
            <a:pPr indent="-304800" lvl="0" marL="228600" rtl="0" algn="l">
              <a:lnSpc>
                <a:spcPct val="90000"/>
              </a:lnSpc>
              <a:spcBef>
                <a:spcPts val="0"/>
              </a:spcBef>
              <a:spcAft>
                <a:spcPts val="0"/>
              </a:spcAft>
              <a:buClr>
                <a:schemeClr val="dk1"/>
              </a:buClr>
              <a:buSzPts val="4800"/>
              <a:buChar char="•"/>
            </a:pPr>
            <a:r>
              <a:rPr lang="pt-BR" sz="4800">
                <a:latin typeface="IBM Plex Sans"/>
                <a:ea typeface="IBM Plex Sans"/>
                <a:cs typeface="IBM Plex Sans"/>
                <a:sym typeface="IBM Plex Sans"/>
              </a:rPr>
              <a:t>Desenvolver os princípios de Big Data, apresentando o histórico e a evolução da importância do tratamento de grande massa de dados, para aplicações de BIG DATA.</a:t>
            </a:r>
            <a:endParaRPr/>
          </a:p>
        </p:txBody>
      </p:sp>
      <p:sp>
        <p:nvSpPr>
          <p:cNvPr id="108" name="Google Shape;108;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2" name="Shape 352"/>
        <p:cNvGrpSpPr/>
        <p:nvPr/>
      </p:nvGrpSpPr>
      <p:grpSpPr>
        <a:xfrm>
          <a:off x="0" y="0"/>
          <a:ext cx="0" cy="0"/>
          <a:chOff x="0" y="0"/>
          <a:chExt cx="0" cy="0"/>
        </a:xfrm>
      </p:grpSpPr>
      <p:sp>
        <p:nvSpPr>
          <p:cNvPr id="353" name="Google Shape;353;p20"/>
          <p:cNvSpPr txBox="1"/>
          <p:nvPr/>
        </p:nvSpPr>
        <p:spPr>
          <a:xfrm>
            <a:off x="638882" y="639193"/>
            <a:ext cx="3571810" cy="3573516"/>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rgbClr val="000000"/>
              </a:buClr>
              <a:buSzPts val="6600"/>
              <a:buFont typeface="Arial"/>
              <a:buNone/>
            </a:pPr>
            <a:r>
              <a:rPr b="0" i="0" lang="pt-BR" sz="6600" u="none" cap="none" strike="noStrike">
                <a:solidFill>
                  <a:schemeClr val="dk1"/>
                </a:solidFill>
                <a:latin typeface="Calibri"/>
                <a:ea typeface="Calibri"/>
                <a:cs typeface="Calibri"/>
                <a:sym typeface="Calibri"/>
              </a:rPr>
              <a:t>Tipos de dados</a:t>
            </a:r>
            <a:endParaRPr b="0" i="0" sz="1400" u="none" cap="none" strike="noStrike">
              <a:solidFill>
                <a:srgbClr val="000000"/>
              </a:solidFill>
              <a:latin typeface="Arial"/>
              <a:ea typeface="Arial"/>
              <a:cs typeface="Arial"/>
              <a:sym typeface="Arial"/>
            </a:endParaRPr>
          </a:p>
        </p:txBody>
      </p:sp>
      <p:pic>
        <p:nvPicPr>
          <p:cNvPr id="354" name="Google Shape;354;p20"/>
          <p:cNvPicPr preferRelativeResize="0"/>
          <p:nvPr/>
        </p:nvPicPr>
        <p:blipFill rotWithShape="1">
          <a:blip r:embed="rId3">
            <a:alphaModFix/>
          </a:blip>
          <a:srcRect b="0" l="0" r="0" t="0"/>
          <a:stretch/>
        </p:blipFill>
        <p:spPr>
          <a:xfrm>
            <a:off x="5285514" y="640080"/>
            <a:ext cx="5952180" cy="5550408"/>
          </a:xfrm>
          <a:prstGeom prst="rect">
            <a:avLst/>
          </a:prstGeom>
          <a:noFill/>
          <a:ln>
            <a:noFill/>
          </a:ln>
        </p:spPr>
      </p:pic>
      <p:sp>
        <p:nvSpPr>
          <p:cNvPr id="355" name="Google Shape;355;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9" name="Shape 359"/>
        <p:cNvGrpSpPr/>
        <p:nvPr/>
      </p:nvGrpSpPr>
      <p:grpSpPr>
        <a:xfrm>
          <a:off x="0" y="0"/>
          <a:ext cx="0" cy="0"/>
          <a:chOff x="0" y="0"/>
          <a:chExt cx="0" cy="0"/>
        </a:xfrm>
      </p:grpSpPr>
      <p:sp>
        <p:nvSpPr>
          <p:cNvPr id="360" name="Google Shape;360;p21"/>
          <p:cNvSpPr txBox="1"/>
          <p:nvPr>
            <p:ph type="title"/>
          </p:nvPr>
        </p:nvSpPr>
        <p:spPr>
          <a:xfrm>
            <a:off x="638881" y="457200"/>
            <a:ext cx="10909640" cy="136861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600"/>
              <a:buFont typeface="Calibri"/>
              <a:buNone/>
            </a:pPr>
            <a:r>
              <a:rPr lang="pt-BR" sz="6600">
                <a:solidFill>
                  <a:schemeClr val="dk1"/>
                </a:solidFill>
                <a:latin typeface="Calibri"/>
                <a:ea typeface="Calibri"/>
                <a:cs typeface="Calibri"/>
                <a:sym typeface="Calibri"/>
              </a:rPr>
              <a:t>Infraestrutura disponível</a:t>
            </a:r>
            <a:endParaRPr sz="6600"/>
          </a:p>
        </p:txBody>
      </p:sp>
      <p:sp>
        <p:nvSpPr>
          <p:cNvPr id="361" name="Google Shape;361;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pic>
        <p:nvPicPr>
          <p:cNvPr id="362" name="Google Shape;362;p21"/>
          <p:cNvPicPr preferRelativeResize="0"/>
          <p:nvPr/>
        </p:nvPicPr>
        <p:blipFill rotWithShape="1">
          <a:blip r:embed="rId3">
            <a:alphaModFix/>
          </a:blip>
          <a:srcRect b="0" l="0" r="0" t="0"/>
          <a:stretch/>
        </p:blipFill>
        <p:spPr>
          <a:xfrm>
            <a:off x="179277" y="2115953"/>
            <a:ext cx="4607327" cy="3098428"/>
          </a:xfrm>
          <a:prstGeom prst="rect">
            <a:avLst/>
          </a:prstGeom>
          <a:noFill/>
          <a:ln>
            <a:noFill/>
          </a:ln>
        </p:spPr>
      </p:pic>
      <p:pic>
        <p:nvPicPr>
          <p:cNvPr id="363" name="Google Shape;363;p21"/>
          <p:cNvPicPr preferRelativeResize="0"/>
          <p:nvPr/>
        </p:nvPicPr>
        <p:blipFill rotWithShape="1">
          <a:blip r:embed="rId4">
            <a:alphaModFix/>
          </a:blip>
          <a:srcRect b="0" l="0" r="0" t="0"/>
          <a:stretch/>
        </p:blipFill>
        <p:spPr>
          <a:xfrm>
            <a:off x="7220611" y="2093470"/>
            <a:ext cx="4607328" cy="3120911"/>
          </a:xfrm>
          <a:prstGeom prst="rect">
            <a:avLst/>
          </a:prstGeom>
          <a:noFill/>
          <a:ln>
            <a:noFill/>
          </a:ln>
        </p:spPr>
      </p:pic>
      <p:sp>
        <p:nvSpPr>
          <p:cNvPr descr="joinGroup" id="364" name="Google Shape;364;p21"/>
          <p:cNvSpPr/>
          <p:nvPr/>
        </p:nvSpPr>
        <p:spPr>
          <a:xfrm>
            <a:off x="1679575" y="-1744663"/>
            <a:ext cx="6667500" cy="36385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joinGroup" id="365" name="Google Shape;365;p21"/>
          <p:cNvSpPr/>
          <p:nvPr/>
        </p:nvSpPr>
        <p:spPr>
          <a:xfrm>
            <a:off x="1679575" y="-2147888"/>
            <a:ext cx="6667500" cy="44767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6" name="Google Shape;366;p21"/>
          <p:cNvSpPr txBox="1"/>
          <p:nvPr/>
        </p:nvSpPr>
        <p:spPr>
          <a:xfrm>
            <a:off x="4364072" y="6400800"/>
            <a:ext cx="337784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Calibri"/>
                <a:ea typeface="Calibri"/>
                <a:cs typeface="Calibri"/>
                <a:sym typeface="Calibri"/>
              </a:rPr>
              <a:t>Processamento e armazenamento</a:t>
            </a:r>
            <a:endParaRPr b="0" i="0" sz="1400" u="none" cap="none" strike="noStrike">
              <a:solidFill>
                <a:srgbClr val="000000"/>
              </a:solidFill>
              <a:latin typeface="Arial"/>
              <a:ea typeface="Arial"/>
              <a:cs typeface="Arial"/>
              <a:sym typeface="Arial"/>
            </a:endParaRPr>
          </a:p>
        </p:txBody>
      </p:sp>
      <p:pic>
        <p:nvPicPr>
          <p:cNvPr id="367" name="Google Shape;367;p21"/>
          <p:cNvPicPr preferRelativeResize="0"/>
          <p:nvPr/>
        </p:nvPicPr>
        <p:blipFill rotWithShape="1">
          <a:blip r:embed="rId5">
            <a:alphaModFix/>
          </a:blip>
          <a:srcRect b="0" l="0" r="0" t="0"/>
          <a:stretch/>
        </p:blipFill>
        <p:spPr>
          <a:xfrm>
            <a:off x="3671854" y="3927183"/>
            <a:ext cx="4843693" cy="233876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1" name="Shape 371"/>
        <p:cNvGrpSpPr/>
        <p:nvPr/>
      </p:nvGrpSpPr>
      <p:grpSpPr>
        <a:xfrm>
          <a:off x="0" y="0"/>
          <a:ext cx="0" cy="0"/>
          <a:chOff x="0" y="0"/>
          <a:chExt cx="0" cy="0"/>
        </a:xfrm>
      </p:grpSpPr>
      <p:pic>
        <p:nvPicPr>
          <p:cNvPr descr="Capa Veja 15/05/13" id="372" name="Google Shape;372;p22"/>
          <p:cNvPicPr preferRelativeResize="0"/>
          <p:nvPr/>
        </p:nvPicPr>
        <p:blipFill rotWithShape="1">
          <a:blip r:embed="rId3">
            <a:alphaModFix/>
          </a:blip>
          <a:srcRect b="3" l="18181" r="8023" t="0"/>
          <a:stretch/>
        </p:blipFill>
        <p:spPr>
          <a:xfrm>
            <a:off x="5176838" y="727075"/>
            <a:ext cx="1781175" cy="3716338"/>
          </a:xfrm>
          <a:custGeom>
            <a:rect b="b" l="l" r="r" t="t"/>
            <a:pathLst>
              <a:path extrusionOk="0" h="2852928" w="1598364">
                <a:moveTo>
                  <a:pt x="171900" y="0"/>
                </a:moveTo>
                <a:cubicBezTo>
                  <a:pt x="959714" y="0"/>
                  <a:pt x="1598364" y="638650"/>
                  <a:pt x="1598364" y="1426464"/>
                </a:cubicBezTo>
                <a:cubicBezTo>
                  <a:pt x="1598364" y="2214278"/>
                  <a:pt x="959714" y="2852928"/>
                  <a:pt x="171900" y="2852928"/>
                </a:cubicBezTo>
                <a:cubicBezTo>
                  <a:pt x="122662" y="2852928"/>
                  <a:pt x="74006" y="2850433"/>
                  <a:pt x="26052" y="2845563"/>
                </a:cubicBezTo>
                <a:lnTo>
                  <a:pt x="0" y="2841587"/>
                </a:lnTo>
                <a:lnTo>
                  <a:pt x="0" y="11341"/>
                </a:lnTo>
                <a:lnTo>
                  <a:pt x="26052" y="7365"/>
                </a:lnTo>
                <a:cubicBezTo>
                  <a:pt x="74006" y="2495"/>
                  <a:pt x="122662" y="0"/>
                  <a:pt x="171900" y="0"/>
                </a:cubicBezTo>
                <a:close/>
              </a:path>
            </a:pathLst>
          </a:custGeom>
          <a:noFill/>
          <a:ln>
            <a:noFill/>
          </a:ln>
        </p:spPr>
      </p:pic>
      <p:pic>
        <p:nvPicPr>
          <p:cNvPr descr="http://ww1.prweb.com/prfiles/2012/07/18/9713398/August%20Significance%20Cover.jpg" id="373" name="Google Shape;373;p22"/>
          <p:cNvPicPr preferRelativeResize="0"/>
          <p:nvPr/>
        </p:nvPicPr>
        <p:blipFill rotWithShape="1">
          <a:blip r:embed="rId4">
            <a:alphaModFix/>
          </a:blip>
          <a:srcRect b="12628" l="0" r="5" t="12624"/>
          <a:stretch/>
        </p:blipFill>
        <p:spPr>
          <a:xfrm>
            <a:off x="5176838" y="4511675"/>
            <a:ext cx="1781175" cy="1781175"/>
          </a:xfrm>
          <a:custGeom>
            <a:rect b="b" l="l" r="r" t="t"/>
            <a:pathLst>
              <a:path extrusionOk="0" h="2852928" w="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ln>
            <a:noFill/>
          </a:ln>
        </p:spPr>
      </p:pic>
      <p:pic>
        <p:nvPicPr>
          <p:cNvPr descr="September-October - 2018 - Volume: 106 - Number: 5 | American Scientist" id="374" name="Google Shape;374;p22"/>
          <p:cNvPicPr preferRelativeResize="0"/>
          <p:nvPr/>
        </p:nvPicPr>
        <p:blipFill rotWithShape="1">
          <a:blip r:embed="rId5">
            <a:alphaModFix/>
          </a:blip>
          <a:srcRect b="0" l="0" r="0" t="0"/>
          <a:stretch/>
        </p:blipFill>
        <p:spPr>
          <a:xfrm>
            <a:off x="7026275" y="727075"/>
            <a:ext cx="1079500" cy="1498600"/>
          </a:xfrm>
          <a:prstGeom prst="rect">
            <a:avLst/>
          </a:prstGeom>
          <a:noFill/>
          <a:ln>
            <a:noFill/>
          </a:ln>
        </p:spPr>
      </p:pic>
      <p:pic>
        <p:nvPicPr>
          <p:cNvPr descr="http://www.creativematch.com/flairimages/44493/450/natue_big_data.jpg" id="375" name="Google Shape;375;p22"/>
          <p:cNvPicPr preferRelativeResize="0"/>
          <p:nvPr/>
        </p:nvPicPr>
        <p:blipFill rotWithShape="1">
          <a:blip r:embed="rId6">
            <a:alphaModFix/>
          </a:blip>
          <a:srcRect b="-4" l="11550" r="14239" t="0"/>
          <a:stretch/>
        </p:blipFill>
        <p:spPr>
          <a:xfrm>
            <a:off x="8174038" y="727075"/>
            <a:ext cx="727075" cy="1498600"/>
          </a:xfrm>
          <a:custGeom>
            <a:rect b="b" l="l" r="r" t="t"/>
            <a:pathLst>
              <a:path extrusionOk="0" h="2852928" w="1598364">
                <a:moveTo>
                  <a:pt x="1426464" y="0"/>
                </a:moveTo>
                <a:cubicBezTo>
                  <a:pt x="1475702" y="0"/>
                  <a:pt x="1524358" y="2495"/>
                  <a:pt x="1572312" y="7365"/>
                </a:cubicBezTo>
                <a:lnTo>
                  <a:pt x="1598364" y="11341"/>
                </a:lnTo>
                <a:lnTo>
                  <a:pt x="1598364" y="2841587"/>
                </a:lnTo>
                <a:lnTo>
                  <a:pt x="1572312" y="2845563"/>
                </a:lnTo>
                <a:cubicBezTo>
                  <a:pt x="1524358" y="2850433"/>
                  <a:pt x="1475702" y="2852928"/>
                  <a:pt x="1426464" y="2852928"/>
                </a:cubicBezTo>
                <a:cubicBezTo>
                  <a:pt x="638650" y="2852928"/>
                  <a:pt x="0" y="2214278"/>
                  <a:pt x="0" y="1426464"/>
                </a:cubicBezTo>
                <a:cubicBezTo>
                  <a:pt x="0" y="638650"/>
                  <a:pt x="638650" y="0"/>
                  <a:pt x="1426464" y="0"/>
                </a:cubicBezTo>
                <a:close/>
              </a:path>
            </a:pathLst>
          </a:custGeom>
          <a:noFill/>
          <a:ln>
            <a:noFill/>
          </a:ln>
        </p:spPr>
      </p:pic>
      <p:pic>
        <p:nvPicPr>
          <p:cNvPr id="376" name="Google Shape;376;p22"/>
          <p:cNvPicPr preferRelativeResize="0"/>
          <p:nvPr/>
        </p:nvPicPr>
        <p:blipFill rotWithShape="1">
          <a:blip r:embed="rId7">
            <a:alphaModFix/>
          </a:blip>
          <a:srcRect b="0" l="0" r="0" t="0"/>
          <a:stretch/>
        </p:blipFill>
        <p:spPr>
          <a:xfrm>
            <a:off x="7026275" y="2293938"/>
            <a:ext cx="1874838" cy="1473200"/>
          </a:xfrm>
          <a:prstGeom prst="rect">
            <a:avLst/>
          </a:prstGeom>
          <a:noFill/>
          <a:ln>
            <a:noFill/>
          </a:ln>
        </p:spPr>
      </p:pic>
      <p:pic>
        <p:nvPicPr>
          <p:cNvPr descr="http://www.isgtw.org/sites/default/files/PopularScience_DataIsPower_0.jpg" id="377" name="Google Shape;377;p22"/>
          <p:cNvPicPr preferRelativeResize="0"/>
          <p:nvPr/>
        </p:nvPicPr>
        <p:blipFill rotWithShape="1">
          <a:blip r:embed="rId8">
            <a:alphaModFix/>
          </a:blip>
          <a:srcRect b="12149" l="0" r="3" t="13889"/>
          <a:stretch/>
        </p:blipFill>
        <p:spPr>
          <a:xfrm>
            <a:off x="8969375" y="727075"/>
            <a:ext cx="3040063" cy="3040063"/>
          </a:xfrm>
          <a:custGeom>
            <a:rect b="b" l="l" r="r" t="t"/>
            <a:pathLst>
              <a:path extrusionOk="0" h="2852928" w="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ln>
            <a:noFill/>
          </a:ln>
        </p:spPr>
      </p:pic>
      <p:pic>
        <p:nvPicPr>
          <p:cNvPr descr="http://www.outsourcemagazine.co.uk/images/HBR-Cover.png" id="378" name="Google Shape;378;p22"/>
          <p:cNvPicPr preferRelativeResize="0"/>
          <p:nvPr/>
        </p:nvPicPr>
        <p:blipFill rotWithShape="1">
          <a:blip r:embed="rId9">
            <a:alphaModFix/>
          </a:blip>
          <a:srcRect b="21092" l="0" r="1" t="2657"/>
          <a:stretch/>
        </p:blipFill>
        <p:spPr>
          <a:xfrm>
            <a:off x="7026275" y="3835400"/>
            <a:ext cx="2459038" cy="2459038"/>
          </a:xfrm>
          <a:custGeom>
            <a:rect b="b" l="l" r="r" t="t"/>
            <a:pathLst>
              <a:path extrusionOk="0" h="2852928" w="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ln>
            <a:noFill/>
          </a:ln>
        </p:spPr>
      </p:pic>
      <p:pic>
        <p:nvPicPr>
          <p:cNvPr descr="Big Data: The Future Is Now | Global Finance Magazine" id="379" name="Google Shape;379;p22"/>
          <p:cNvPicPr preferRelativeResize="0"/>
          <p:nvPr/>
        </p:nvPicPr>
        <p:blipFill rotWithShape="1">
          <a:blip r:embed="rId10">
            <a:alphaModFix/>
          </a:blip>
          <a:srcRect b="17058" l="0" r="0" t="9692"/>
          <a:stretch/>
        </p:blipFill>
        <p:spPr>
          <a:xfrm>
            <a:off x="9551988" y="3835400"/>
            <a:ext cx="2457450" cy="2459038"/>
          </a:xfrm>
          <a:custGeom>
            <a:rect b="b" l="l" r="r" t="t"/>
            <a:pathLst>
              <a:path extrusionOk="0" h="2852928" w="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ln>
            <a:noFill/>
          </a:ln>
        </p:spPr>
      </p:pic>
      <p:sp>
        <p:nvSpPr>
          <p:cNvPr id="380" name="Google Shape;380;p22"/>
          <p:cNvSpPr txBox="1"/>
          <p:nvPr>
            <p:ph type="title"/>
          </p:nvPr>
        </p:nvSpPr>
        <p:spPr>
          <a:xfrm>
            <a:off x="838200" y="557189"/>
            <a:ext cx="3966463" cy="5571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200"/>
              <a:buFont typeface="Calibri"/>
              <a:buNone/>
            </a:pPr>
            <a:r>
              <a:rPr lang="pt-BR" sz="5200">
                <a:latin typeface="Calibri"/>
                <a:ea typeface="Calibri"/>
                <a:cs typeface="Calibri"/>
                <a:sym typeface="Calibri"/>
              </a:rPr>
              <a:t>Big data em destaque</a:t>
            </a:r>
            <a:endParaRPr/>
          </a:p>
        </p:txBody>
      </p:sp>
      <p:sp>
        <p:nvSpPr>
          <p:cNvPr id="381" name="Google Shape;381;p22"/>
          <p:cNvSpPr/>
          <p:nvPr>
            <p:ph idx="12" type="sldNum"/>
          </p:nvPr>
        </p:nvSpPr>
        <p:spPr>
          <a:xfrm>
            <a:off x="8610600" y="6356350"/>
            <a:ext cx="2743200" cy="365125"/>
          </a:xfrm>
          <a:prstGeom prst="ellipse">
            <a:avLst/>
          </a:prstGeom>
          <a:noFill/>
          <a:ln>
            <a:noFill/>
          </a:ln>
        </p:spPr>
        <p:txBody>
          <a:bodyPr anchorCtr="0" anchor="ctr" bIns="45700" lIns="91425" spcFirstLastPara="1" rIns="91425" wrap="square" tIns="45700">
            <a:normAutofit/>
          </a:bodyPr>
          <a:lstStyle/>
          <a:p>
            <a:pPr indent="0" lvl="0" marL="0" marR="0" rtl="0" algn="r">
              <a:lnSpc>
                <a:spcPct val="90000"/>
              </a:lnSpc>
              <a:spcBef>
                <a:spcPts val="0"/>
              </a:spcBef>
              <a:spcAft>
                <a:spcPts val="0"/>
              </a:spcAft>
              <a:buClr>
                <a:schemeClr val="dk1"/>
              </a:buClr>
              <a:buSzPts val="1000"/>
              <a:buFont typeface="Calibri"/>
              <a:buNone/>
            </a:pPr>
            <a:fld id="{00000000-1234-1234-1234-123412341234}" type="slidenum">
              <a:rPr lang="pt-BR" sz="1000">
                <a:solidFill>
                  <a:schemeClr val="dk1"/>
                </a:solidFill>
                <a:latin typeface="Calibri"/>
                <a:ea typeface="Calibri"/>
                <a:cs typeface="Calibri"/>
                <a:sym typeface="Calibri"/>
              </a:rPr>
              <a:t>‹#›</a:t>
            </a:fld>
            <a:endParaRPr sz="10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5" name="Shape 385"/>
        <p:cNvGrpSpPr/>
        <p:nvPr/>
      </p:nvGrpSpPr>
      <p:grpSpPr>
        <a:xfrm>
          <a:off x="0" y="0"/>
          <a:ext cx="0" cy="0"/>
          <a:chOff x="0" y="0"/>
          <a:chExt cx="0" cy="0"/>
        </a:xfrm>
      </p:grpSpPr>
      <p:sp>
        <p:nvSpPr>
          <p:cNvPr id="386" name="Google Shape;386;p23"/>
          <p:cNvSpPr txBox="1"/>
          <p:nvPr/>
        </p:nvSpPr>
        <p:spPr>
          <a:xfrm>
            <a:off x="8434339" y="6007647"/>
            <a:ext cx="3941064" cy="42435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200"/>
              <a:buFont typeface="Calibri"/>
              <a:buNone/>
            </a:pPr>
            <a:r>
              <a:rPr b="0" i="0" lang="pt-BR" sz="1200" u="none" cap="none" strike="noStrike">
                <a:solidFill>
                  <a:schemeClr val="dk1"/>
                </a:solidFill>
                <a:latin typeface="Calibri"/>
                <a:ea typeface="Calibri"/>
                <a:cs typeface="Calibri"/>
                <a:sym typeface="Calibri"/>
              </a:rPr>
              <a:t>Fonte: http://oglobo.globo.com/infograficos/bigdata/</a:t>
            </a:r>
            <a:endParaRPr b="0" i="0" sz="1400" u="none" cap="none" strike="noStrike">
              <a:solidFill>
                <a:srgbClr val="000000"/>
              </a:solidFill>
              <a:latin typeface="Arial"/>
              <a:ea typeface="Arial"/>
              <a:cs typeface="Arial"/>
              <a:sym typeface="Arial"/>
            </a:endParaRPr>
          </a:p>
        </p:txBody>
      </p:sp>
      <p:pic>
        <p:nvPicPr>
          <p:cNvPr descr="Big Data" id="387" name="Google Shape;387;p23"/>
          <p:cNvPicPr preferRelativeResize="0"/>
          <p:nvPr/>
        </p:nvPicPr>
        <p:blipFill rotWithShape="1">
          <a:blip r:embed="rId3">
            <a:alphaModFix/>
          </a:blip>
          <a:srcRect b="0" l="0" r="0" t="0"/>
          <a:stretch/>
        </p:blipFill>
        <p:spPr>
          <a:xfrm>
            <a:off x="550240" y="25747"/>
            <a:ext cx="7333859" cy="6783820"/>
          </a:xfrm>
          <a:prstGeom prst="rect">
            <a:avLst/>
          </a:prstGeom>
          <a:noFill/>
          <a:ln>
            <a:noFill/>
          </a:ln>
        </p:spPr>
      </p:pic>
      <p:sp>
        <p:nvSpPr>
          <p:cNvPr id="388" name="Google Shape;388;p23"/>
          <p:cNvSpPr txBox="1"/>
          <p:nvPr>
            <p:ph idx="1" type="body"/>
          </p:nvPr>
        </p:nvSpPr>
        <p:spPr>
          <a:xfrm>
            <a:off x="8616788" y="995363"/>
            <a:ext cx="2921049" cy="487362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None/>
            </a:pPr>
            <a:r>
              <a:rPr lang="pt-BR" sz="4000"/>
              <a:t>Exemplos de aplicações com grande volumes de dados</a:t>
            </a:r>
            <a:endParaRPr/>
          </a:p>
        </p:txBody>
      </p:sp>
      <p:sp>
        <p:nvSpPr>
          <p:cNvPr id="389" name="Google Shape;38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lang="pt-BR"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3" name="Shape 393"/>
        <p:cNvGrpSpPr/>
        <p:nvPr/>
      </p:nvGrpSpPr>
      <p:grpSpPr>
        <a:xfrm>
          <a:off x="0" y="0"/>
          <a:ext cx="0" cy="0"/>
          <a:chOff x="0" y="0"/>
          <a:chExt cx="0" cy="0"/>
        </a:xfrm>
      </p:grpSpPr>
      <p:sp>
        <p:nvSpPr>
          <p:cNvPr id="394" name="Google Shape;394;p24"/>
          <p:cNvSpPr txBox="1"/>
          <p:nvPr>
            <p:ph type="title"/>
          </p:nvPr>
        </p:nvSpPr>
        <p:spPr>
          <a:xfrm>
            <a:off x="1171074" y="1396686"/>
            <a:ext cx="3240506" cy="40646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Conceito de Big Data</a:t>
            </a:r>
            <a:endParaRPr/>
          </a:p>
        </p:txBody>
      </p:sp>
      <p:sp>
        <p:nvSpPr>
          <p:cNvPr id="395" name="Google Shape;395;p24"/>
          <p:cNvSpPr txBox="1"/>
          <p:nvPr>
            <p:ph idx="1" type="body"/>
          </p:nvPr>
        </p:nvSpPr>
        <p:spPr>
          <a:xfrm>
            <a:off x="5492625" y="637450"/>
            <a:ext cx="6024300" cy="57189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000"/>
              <a:buChar char="•"/>
            </a:pPr>
            <a:r>
              <a:rPr b="0" i="0" lang="pt-BR" sz="2000">
                <a:latin typeface="IBM Plex Sans"/>
                <a:ea typeface="IBM Plex Sans"/>
                <a:cs typeface="IBM Plex Sans"/>
                <a:sym typeface="IBM Plex Sans"/>
              </a:rPr>
              <a:t>Aplica-se o termo a conjuntos de dados cujo volume e o tipo não podem ser trabalhados apenas nos </a:t>
            </a:r>
            <a:r>
              <a:rPr b="0" i="0" lang="pt-BR" sz="2000" u="none" strike="noStrike">
                <a:latin typeface="IBM Plex Sans"/>
                <a:ea typeface="IBM Plex Sans"/>
                <a:cs typeface="IBM Plex Sans"/>
                <a:sym typeface="IBM Plex Sans"/>
              </a:rPr>
              <a:t>bancos de dados tradicionais (relacionais)</a:t>
            </a:r>
            <a:r>
              <a:rPr b="0" i="0" lang="pt-BR" sz="2000">
                <a:latin typeface="IBM Plex Sans"/>
                <a:ea typeface="IBM Plex Sans"/>
                <a:cs typeface="IBM Plex Sans"/>
                <a:sym typeface="IBM Plex Sans"/>
              </a:rPr>
              <a:t>;</a:t>
            </a:r>
            <a:endParaRPr/>
          </a:p>
          <a:p>
            <a:pPr indent="-228600" lvl="0" marL="228600" rtl="0" algn="l">
              <a:lnSpc>
                <a:spcPct val="90000"/>
              </a:lnSpc>
              <a:spcBef>
                <a:spcPts val="1000"/>
              </a:spcBef>
              <a:spcAft>
                <a:spcPts val="0"/>
              </a:spcAft>
              <a:buClr>
                <a:schemeClr val="dk1"/>
              </a:buClr>
              <a:buSzPts val="2000"/>
              <a:buChar char="•"/>
            </a:pPr>
            <a:r>
              <a:rPr b="0" i="0" lang="pt-BR" sz="2000">
                <a:latin typeface="IBM Plex Sans"/>
                <a:ea typeface="IBM Plex Sans"/>
                <a:cs typeface="IBM Plex Sans"/>
                <a:sym typeface="IBM Plex Sans"/>
              </a:rPr>
              <a:t>Tais conjuntos de dados tem como caracter</a:t>
            </a:r>
            <a:r>
              <a:rPr lang="pt-BR" sz="2000">
                <a:latin typeface="IBM Plex Sans"/>
                <a:ea typeface="IBM Plex Sans"/>
                <a:cs typeface="IBM Plex Sans"/>
                <a:sym typeface="IBM Plex Sans"/>
              </a:rPr>
              <a:t>ísticas, além do</a:t>
            </a:r>
            <a:r>
              <a:rPr b="0" i="0" lang="pt-BR" sz="2000">
                <a:latin typeface="IBM Plex Sans"/>
                <a:ea typeface="IBM Plex Sans"/>
                <a:cs typeface="IBM Plex Sans"/>
                <a:sym typeface="IBM Plex Sans"/>
              </a:rPr>
              <a:t> grande volume, a necessidade de um processamento com alta velocidade em tipos variados de dados (estruturados, semiestruturados e não estruturados);</a:t>
            </a:r>
            <a:endParaRPr/>
          </a:p>
          <a:p>
            <a:pPr indent="-228600" lvl="0" marL="228600" rtl="0" algn="l">
              <a:lnSpc>
                <a:spcPct val="90000"/>
              </a:lnSpc>
              <a:spcBef>
                <a:spcPts val="1000"/>
              </a:spcBef>
              <a:spcAft>
                <a:spcPts val="0"/>
              </a:spcAft>
              <a:buClr>
                <a:schemeClr val="dk1"/>
              </a:buClr>
              <a:buSzPts val="2000"/>
              <a:buChar char="•"/>
            </a:pPr>
            <a:r>
              <a:rPr b="0" i="0" lang="pt-BR" sz="2000">
                <a:latin typeface="IBM Plex Sans"/>
                <a:ea typeface="IBM Plex Sans"/>
                <a:cs typeface="IBM Plex Sans"/>
                <a:sym typeface="IBM Plex Sans"/>
              </a:rPr>
              <a:t>Ao analisar os dados, as empresas podem tomar decisões mais acertadas e com celeridade;</a:t>
            </a:r>
            <a:endParaRPr/>
          </a:p>
          <a:p>
            <a:pPr indent="-228600" lvl="0" marL="228600" rtl="0" algn="l">
              <a:lnSpc>
                <a:spcPct val="90000"/>
              </a:lnSpc>
              <a:spcBef>
                <a:spcPts val="1000"/>
              </a:spcBef>
              <a:spcAft>
                <a:spcPts val="0"/>
              </a:spcAft>
              <a:buClr>
                <a:schemeClr val="dk1"/>
              </a:buClr>
              <a:buSzPts val="2000"/>
              <a:buChar char="•"/>
            </a:pPr>
            <a:r>
              <a:rPr b="0" i="0" lang="pt-BR" sz="2000">
                <a:latin typeface="IBM Plex Sans"/>
                <a:ea typeface="IBM Plex Sans"/>
                <a:cs typeface="IBM Plex Sans"/>
                <a:sym typeface="IBM Plex Sans"/>
              </a:rPr>
              <a:t>As empresas podem utilizar técnicas avançadas de análise, como análise de texto, machine learning, análise preditiva, mineração de dados, estatística e processamento de linguagem natural para obter novos insights a partir de fontes de dados previamente não exploradas de forma independente ou junto a dados corporativos existentes.</a:t>
            </a:r>
            <a:endParaRPr sz="2000"/>
          </a:p>
        </p:txBody>
      </p:sp>
      <p:sp>
        <p:nvSpPr>
          <p:cNvPr id="396" name="Google Shape;396;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0" name="Shape 400"/>
        <p:cNvGrpSpPr/>
        <p:nvPr/>
      </p:nvGrpSpPr>
      <p:grpSpPr>
        <a:xfrm>
          <a:off x="0" y="0"/>
          <a:ext cx="0" cy="0"/>
          <a:chOff x="0" y="0"/>
          <a:chExt cx="0" cy="0"/>
        </a:xfrm>
      </p:grpSpPr>
      <p:sp>
        <p:nvSpPr>
          <p:cNvPr id="401" name="Google Shape;401;p25"/>
          <p:cNvSpPr txBox="1"/>
          <p:nvPr>
            <p:ph type="title"/>
          </p:nvPr>
        </p:nvSpPr>
        <p:spPr>
          <a:xfrm>
            <a:off x="635000" y="640823"/>
            <a:ext cx="3418659" cy="558314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pt-BR" sz="5400"/>
              <a:t>0s 5Vs do Big data</a:t>
            </a:r>
            <a:endParaRPr/>
          </a:p>
        </p:txBody>
      </p:sp>
      <p:grpSp>
        <p:nvGrpSpPr>
          <p:cNvPr id="402" name="Google Shape;402;p25"/>
          <p:cNvGrpSpPr/>
          <p:nvPr/>
        </p:nvGrpSpPr>
        <p:grpSpPr>
          <a:xfrm>
            <a:off x="4538993" y="641497"/>
            <a:ext cx="7009537" cy="5534789"/>
            <a:chOff x="-109025" y="675"/>
            <a:chExt cx="7009537" cy="5534789"/>
          </a:xfrm>
        </p:grpSpPr>
        <p:cxnSp>
          <p:nvCxnSpPr>
            <p:cNvPr id="403" name="Google Shape;403;p25"/>
            <p:cNvCxnSpPr/>
            <p:nvPr/>
          </p:nvCxnSpPr>
          <p:spPr>
            <a:xfrm>
              <a:off x="0" y="675"/>
              <a:ext cx="6900512" cy="0"/>
            </a:xfrm>
            <a:prstGeom prst="straightConnector1">
              <a:avLst/>
            </a:prstGeom>
            <a:solidFill>
              <a:schemeClr val="accent2"/>
            </a:solidFill>
            <a:ln cap="flat" cmpd="sng" w="12700">
              <a:solidFill>
                <a:schemeClr val="accent2"/>
              </a:solidFill>
              <a:prstDash val="solid"/>
              <a:miter lim="800000"/>
              <a:headEnd len="sm" w="sm" type="none"/>
              <a:tailEnd len="sm" w="sm" type="none"/>
            </a:ln>
          </p:spPr>
        </p:cxnSp>
        <p:sp>
          <p:nvSpPr>
            <p:cNvPr id="404" name="Google Shape;404;p25"/>
            <p:cNvSpPr/>
            <p:nvPr/>
          </p:nvSpPr>
          <p:spPr>
            <a:xfrm>
              <a:off x="0" y="675"/>
              <a:ext cx="6900512" cy="1106957"/>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5"/>
            <p:cNvSpPr txBox="1"/>
            <p:nvPr/>
          </p:nvSpPr>
          <p:spPr>
            <a:xfrm>
              <a:off x="0" y="675"/>
              <a:ext cx="6900512" cy="1106957"/>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chemeClr val="dk1"/>
                </a:buClr>
                <a:buSzPts val="2200"/>
                <a:buFont typeface="Calibri"/>
                <a:buNone/>
              </a:pPr>
              <a:r>
                <a:rPr b="0" i="0" lang="pt-BR" sz="2200" u="none" cap="none" strike="noStrike">
                  <a:solidFill>
                    <a:schemeClr val="dk1"/>
                  </a:solidFill>
                  <a:latin typeface="Calibri"/>
                  <a:ea typeface="Calibri"/>
                  <a:cs typeface="Calibri"/>
                  <a:sym typeface="Calibri"/>
                </a:rPr>
                <a:t>Volume – grande volume de dados obtido de diversas fontes, tanto estruturados, como semiestruturados e não estruturados;</a:t>
              </a:r>
              <a:endParaRPr b="0" i="0" sz="2200" u="none" cap="none" strike="noStrike">
                <a:solidFill>
                  <a:schemeClr val="dk1"/>
                </a:solidFill>
                <a:latin typeface="Calibri"/>
                <a:ea typeface="Calibri"/>
                <a:cs typeface="Calibri"/>
                <a:sym typeface="Calibri"/>
              </a:endParaRPr>
            </a:p>
          </p:txBody>
        </p:sp>
        <p:cxnSp>
          <p:nvCxnSpPr>
            <p:cNvPr id="406" name="Google Shape;406;p25"/>
            <p:cNvCxnSpPr/>
            <p:nvPr/>
          </p:nvCxnSpPr>
          <p:spPr>
            <a:xfrm>
              <a:off x="0" y="1107633"/>
              <a:ext cx="6900512" cy="0"/>
            </a:xfrm>
            <a:prstGeom prst="straightConnector1">
              <a:avLst/>
            </a:prstGeom>
            <a:solidFill>
              <a:schemeClr val="accent3"/>
            </a:solidFill>
            <a:ln cap="flat" cmpd="sng" w="12700">
              <a:solidFill>
                <a:schemeClr val="accent3"/>
              </a:solidFill>
              <a:prstDash val="solid"/>
              <a:miter lim="800000"/>
              <a:headEnd len="sm" w="sm" type="none"/>
              <a:tailEnd len="sm" w="sm" type="none"/>
            </a:ln>
          </p:spPr>
        </p:cxnSp>
        <p:sp>
          <p:nvSpPr>
            <p:cNvPr id="407" name="Google Shape;407;p25"/>
            <p:cNvSpPr/>
            <p:nvPr/>
          </p:nvSpPr>
          <p:spPr>
            <a:xfrm>
              <a:off x="0" y="1107633"/>
              <a:ext cx="6900512" cy="1106957"/>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25"/>
            <p:cNvSpPr txBox="1"/>
            <p:nvPr/>
          </p:nvSpPr>
          <p:spPr>
            <a:xfrm>
              <a:off x="0" y="1107633"/>
              <a:ext cx="6900512" cy="1106957"/>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chemeClr val="dk1"/>
                </a:buClr>
                <a:buSzPts val="2200"/>
                <a:buFont typeface="Calibri"/>
                <a:buNone/>
              </a:pPr>
              <a:r>
                <a:rPr b="0" i="0" lang="pt-BR" sz="2200" u="none" cap="none" strike="noStrike">
                  <a:solidFill>
                    <a:schemeClr val="dk1"/>
                  </a:solidFill>
                  <a:latin typeface="Calibri"/>
                  <a:ea typeface="Calibri"/>
                  <a:cs typeface="Calibri"/>
                  <a:sym typeface="Calibri"/>
                </a:rPr>
                <a:t>Velocidade – apesar do grande volume de dados, o processamento dos dados tem que ser rápido para permitir a viabilidade das análises;</a:t>
              </a:r>
              <a:endParaRPr b="0" i="0" sz="2200" u="none" cap="none" strike="noStrike">
                <a:solidFill>
                  <a:schemeClr val="dk1"/>
                </a:solidFill>
                <a:latin typeface="Calibri"/>
                <a:ea typeface="Calibri"/>
                <a:cs typeface="Calibri"/>
                <a:sym typeface="Calibri"/>
              </a:endParaRPr>
            </a:p>
          </p:txBody>
        </p:sp>
        <p:cxnSp>
          <p:nvCxnSpPr>
            <p:cNvPr id="409" name="Google Shape;409;p25"/>
            <p:cNvCxnSpPr/>
            <p:nvPr/>
          </p:nvCxnSpPr>
          <p:spPr>
            <a:xfrm>
              <a:off x="0" y="2214591"/>
              <a:ext cx="6900512" cy="0"/>
            </a:xfrm>
            <a:prstGeom prst="straightConnector1">
              <a:avLst/>
            </a:prstGeom>
            <a:solidFill>
              <a:schemeClr val="accent4"/>
            </a:solidFill>
            <a:ln cap="flat" cmpd="sng" w="12700">
              <a:solidFill>
                <a:schemeClr val="accent4"/>
              </a:solidFill>
              <a:prstDash val="solid"/>
              <a:miter lim="800000"/>
              <a:headEnd len="sm" w="sm" type="none"/>
              <a:tailEnd len="sm" w="sm" type="none"/>
            </a:ln>
          </p:spPr>
        </p:cxnSp>
        <p:sp>
          <p:nvSpPr>
            <p:cNvPr id="410" name="Google Shape;410;p25"/>
            <p:cNvSpPr/>
            <p:nvPr/>
          </p:nvSpPr>
          <p:spPr>
            <a:xfrm>
              <a:off x="0" y="2214591"/>
              <a:ext cx="6900512" cy="1106957"/>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25"/>
            <p:cNvSpPr txBox="1"/>
            <p:nvPr/>
          </p:nvSpPr>
          <p:spPr>
            <a:xfrm>
              <a:off x="0" y="2214591"/>
              <a:ext cx="6900512" cy="1106957"/>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chemeClr val="dk1"/>
                </a:buClr>
                <a:buSzPts val="2200"/>
                <a:buFont typeface="Calibri"/>
                <a:buNone/>
              </a:pPr>
              <a:r>
                <a:rPr b="0" i="0" lang="pt-BR" sz="2200" u="none" cap="none" strike="noStrike">
                  <a:solidFill>
                    <a:schemeClr val="dk1"/>
                  </a:solidFill>
                  <a:latin typeface="Calibri"/>
                  <a:ea typeface="Calibri"/>
                  <a:cs typeface="Calibri"/>
                  <a:sym typeface="Calibri"/>
                </a:rPr>
                <a:t>Veracidade – faz referência a confiabilidade e qualidade dos dados;</a:t>
              </a:r>
              <a:endParaRPr b="0" i="0" sz="2200" u="none" cap="none" strike="noStrike">
                <a:solidFill>
                  <a:schemeClr val="dk1"/>
                </a:solidFill>
                <a:latin typeface="Calibri"/>
                <a:ea typeface="Calibri"/>
                <a:cs typeface="Calibri"/>
                <a:sym typeface="Calibri"/>
              </a:endParaRPr>
            </a:p>
          </p:txBody>
        </p:sp>
        <p:cxnSp>
          <p:nvCxnSpPr>
            <p:cNvPr id="412" name="Google Shape;412;p25"/>
            <p:cNvCxnSpPr/>
            <p:nvPr/>
          </p:nvCxnSpPr>
          <p:spPr>
            <a:xfrm>
              <a:off x="0" y="3321549"/>
              <a:ext cx="6900512" cy="0"/>
            </a:xfrm>
            <a:prstGeom prst="straightConnector1">
              <a:avLst/>
            </a:prstGeom>
            <a:solidFill>
              <a:srgbClr val="599BD5"/>
            </a:solidFill>
            <a:ln cap="flat" cmpd="sng" w="12700">
              <a:solidFill>
                <a:srgbClr val="599BD5"/>
              </a:solidFill>
              <a:prstDash val="solid"/>
              <a:miter lim="800000"/>
              <a:headEnd len="sm" w="sm" type="none"/>
              <a:tailEnd len="sm" w="sm" type="none"/>
            </a:ln>
          </p:spPr>
        </p:cxnSp>
        <p:sp>
          <p:nvSpPr>
            <p:cNvPr id="413" name="Google Shape;413;p25"/>
            <p:cNvSpPr/>
            <p:nvPr/>
          </p:nvSpPr>
          <p:spPr>
            <a:xfrm>
              <a:off x="0" y="3321549"/>
              <a:ext cx="6900512" cy="1106957"/>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25"/>
            <p:cNvSpPr txBox="1"/>
            <p:nvPr/>
          </p:nvSpPr>
          <p:spPr>
            <a:xfrm>
              <a:off x="0" y="3321549"/>
              <a:ext cx="6900512" cy="1106957"/>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chemeClr val="dk1"/>
                </a:buClr>
                <a:buSzPts val="2200"/>
                <a:buFont typeface="Calibri"/>
                <a:buNone/>
              </a:pPr>
              <a:r>
                <a:rPr b="0" i="0" lang="pt-BR" sz="2200" u="none" cap="none" strike="noStrike">
                  <a:solidFill>
                    <a:schemeClr val="dk1"/>
                  </a:solidFill>
                  <a:latin typeface="Calibri"/>
                  <a:ea typeface="Calibri"/>
                  <a:cs typeface="Calibri"/>
                  <a:sym typeface="Calibri"/>
                </a:rPr>
                <a:t>Variedade – os SGBDs devem trabalhar com variados formatos de dados;</a:t>
              </a:r>
              <a:endParaRPr b="0" i="0" sz="2200" u="none" cap="none" strike="noStrike">
                <a:solidFill>
                  <a:schemeClr val="dk1"/>
                </a:solidFill>
                <a:latin typeface="Calibri"/>
                <a:ea typeface="Calibri"/>
                <a:cs typeface="Calibri"/>
                <a:sym typeface="Calibri"/>
              </a:endParaRPr>
            </a:p>
          </p:txBody>
        </p:sp>
        <p:cxnSp>
          <p:nvCxnSpPr>
            <p:cNvPr id="415" name="Google Shape;415;p25"/>
            <p:cNvCxnSpPr/>
            <p:nvPr/>
          </p:nvCxnSpPr>
          <p:spPr>
            <a:xfrm>
              <a:off x="0" y="4428507"/>
              <a:ext cx="6900512" cy="0"/>
            </a:xfrm>
            <a:prstGeom prst="straightConnector1">
              <a:avLst/>
            </a:prstGeom>
            <a:solidFill>
              <a:schemeClr val="accent6"/>
            </a:solidFill>
            <a:ln cap="flat" cmpd="sng" w="12700">
              <a:solidFill>
                <a:schemeClr val="accent6"/>
              </a:solidFill>
              <a:prstDash val="solid"/>
              <a:miter lim="800000"/>
              <a:headEnd len="sm" w="sm" type="none"/>
              <a:tailEnd len="sm" w="sm" type="none"/>
            </a:ln>
          </p:spPr>
        </p:cxnSp>
        <p:sp>
          <p:nvSpPr>
            <p:cNvPr id="416" name="Google Shape;416;p25"/>
            <p:cNvSpPr/>
            <p:nvPr/>
          </p:nvSpPr>
          <p:spPr>
            <a:xfrm>
              <a:off x="0" y="4428507"/>
              <a:ext cx="6900512" cy="1106957"/>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5"/>
            <p:cNvSpPr txBox="1"/>
            <p:nvPr/>
          </p:nvSpPr>
          <p:spPr>
            <a:xfrm>
              <a:off x="-109025" y="4392157"/>
              <a:ext cx="6900600" cy="1107000"/>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chemeClr val="dk1"/>
                </a:buClr>
                <a:buSzPts val="2200"/>
                <a:buFont typeface="Calibri"/>
                <a:buNone/>
              </a:pPr>
              <a:r>
                <a:rPr b="0" i="0" lang="pt-BR" sz="2200" u="none" cap="none" strike="noStrike">
                  <a:solidFill>
                    <a:schemeClr val="dk1"/>
                  </a:solidFill>
                  <a:latin typeface="Calibri"/>
                  <a:ea typeface="Calibri"/>
                  <a:cs typeface="Calibri"/>
                  <a:sym typeface="Calibri"/>
                </a:rPr>
                <a:t>Valor – é a transformação de dados em informação relevante</a:t>
              </a:r>
              <a:endParaRPr b="0" i="0" sz="2200" u="none" cap="none" strike="noStrike">
                <a:solidFill>
                  <a:schemeClr val="dk1"/>
                </a:solidFill>
                <a:latin typeface="Calibri"/>
                <a:ea typeface="Calibri"/>
                <a:cs typeface="Calibri"/>
                <a:sym typeface="Calibri"/>
              </a:endParaRPr>
            </a:p>
          </p:txBody>
        </p:sp>
      </p:grpSp>
      <p:sp>
        <p:nvSpPr>
          <p:cNvPr id="418" name="Google Shape;418;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2" name="Shape 422"/>
        <p:cNvGrpSpPr/>
        <p:nvPr/>
      </p:nvGrpSpPr>
      <p:grpSpPr>
        <a:xfrm>
          <a:off x="0" y="0"/>
          <a:ext cx="0" cy="0"/>
          <a:chOff x="0" y="0"/>
          <a:chExt cx="0" cy="0"/>
        </a:xfrm>
      </p:grpSpPr>
      <p:sp>
        <p:nvSpPr>
          <p:cNvPr id="423" name="Google Shape;423;p26"/>
          <p:cNvSpPr txBox="1"/>
          <p:nvPr>
            <p:ph type="title"/>
          </p:nvPr>
        </p:nvSpPr>
        <p:spPr>
          <a:xfrm>
            <a:off x="5297762" y="329184"/>
            <a:ext cx="6251110" cy="178308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1111"/>
              <a:buFont typeface="Calibri"/>
              <a:buNone/>
            </a:pPr>
            <a:r>
              <a:rPr lang="pt-BR" sz="5000"/>
              <a:t>Exemplos de aplicações com Big Data</a:t>
            </a:r>
            <a:endParaRPr/>
          </a:p>
        </p:txBody>
      </p:sp>
      <p:sp>
        <p:nvSpPr>
          <p:cNvPr id="424" name="Google Shape;424;p26"/>
          <p:cNvSpPr txBox="1"/>
          <p:nvPr>
            <p:ph idx="1" type="body"/>
          </p:nvPr>
        </p:nvSpPr>
        <p:spPr>
          <a:xfrm>
            <a:off x="5297762" y="2706624"/>
            <a:ext cx="6251110" cy="3483864"/>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200"/>
              <a:buChar char="•"/>
            </a:pPr>
            <a:r>
              <a:rPr b="0" i="0" lang="pt-BR" sz="2200">
                <a:latin typeface="IBM Plex Sans"/>
                <a:ea typeface="IBM Plex Sans"/>
                <a:cs typeface="IBM Plex Sans"/>
                <a:sym typeface="IBM Plex Sans"/>
              </a:rPr>
              <a:t>A inteligência artificial (IA), os dispositivos móveis, as redes sociais e a Internet das Coisas (IoT) estão aumentando a complexidade dos dados por meio de novas formas e fontes de dados;</a:t>
            </a:r>
            <a:endParaRPr/>
          </a:p>
          <a:p>
            <a:pPr indent="-228600" lvl="0" marL="228600" rtl="0" algn="l">
              <a:lnSpc>
                <a:spcPct val="90000"/>
              </a:lnSpc>
              <a:spcBef>
                <a:spcPts val="1000"/>
              </a:spcBef>
              <a:spcAft>
                <a:spcPts val="0"/>
              </a:spcAft>
              <a:buClr>
                <a:schemeClr val="dk1"/>
              </a:buClr>
              <a:buSzPts val="2200"/>
              <a:buChar char="•"/>
            </a:pPr>
            <a:r>
              <a:rPr b="0" i="0" lang="pt-BR" sz="2200">
                <a:latin typeface="IBM Plex Sans"/>
                <a:ea typeface="IBM Plex Sans"/>
                <a:cs typeface="IBM Plex Sans"/>
                <a:sym typeface="IBM Plex Sans"/>
              </a:rPr>
              <a:t>Por exemplo, o Big Data é obtido por meio de sensores, dispositivos, vídeo/áudio, redes, arquivos de log, aplicativos transacionais, web e mídias sociais;</a:t>
            </a:r>
            <a:endParaRPr/>
          </a:p>
          <a:p>
            <a:pPr indent="-228600" lvl="0" marL="228600" rtl="0" algn="l">
              <a:lnSpc>
                <a:spcPct val="90000"/>
              </a:lnSpc>
              <a:spcBef>
                <a:spcPts val="1000"/>
              </a:spcBef>
              <a:spcAft>
                <a:spcPts val="0"/>
              </a:spcAft>
              <a:buClr>
                <a:schemeClr val="dk1"/>
              </a:buClr>
              <a:buSzPts val="2200"/>
              <a:buChar char="•"/>
            </a:pPr>
            <a:r>
              <a:rPr b="0" i="0" lang="pt-BR" sz="2200">
                <a:latin typeface="IBM Plex Sans"/>
                <a:ea typeface="IBM Plex Sans"/>
                <a:cs typeface="IBM Plex Sans"/>
                <a:sym typeface="IBM Plex Sans"/>
              </a:rPr>
              <a:t>Grande parte dele é gerada em tempo real e em uma escala muito grande.</a:t>
            </a:r>
            <a:endParaRPr/>
          </a:p>
          <a:p>
            <a:pPr indent="-88900" lvl="0" marL="228600" rtl="0" algn="l">
              <a:lnSpc>
                <a:spcPct val="90000"/>
              </a:lnSpc>
              <a:spcBef>
                <a:spcPts val="1000"/>
              </a:spcBef>
              <a:spcAft>
                <a:spcPts val="0"/>
              </a:spcAft>
              <a:buClr>
                <a:schemeClr val="dk1"/>
              </a:buClr>
              <a:buSzPts val="2200"/>
              <a:buNone/>
            </a:pPr>
            <a:r>
              <a:t/>
            </a:r>
            <a:endParaRPr sz="2200"/>
          </a:p>
        </p:txBody>
      </p:sp>
      <p:pic>
        <p:nvPicPr>
          <p:cNvPr descr="Tela de computador com luz verde&#10;&#10;Descrição gerada automaticamente com confiança baixa" id="425" name="Google Shape;425;p26"/>
          <p:cNvPicPr preferRelativeResize="0"/>
          <p:nvPr/>
        </p:nvPicPr>
        <p:blipFill rotWithShape="1">
          <a:blip r:embed="rId3">
            <a:alphaModFix/>
          </a:blip>
          <a:srcRect b="0" l="14054" r="47746" t="0"/>
          <a:stretch/>
        </p:blipFill>
        <p:spPr>
          <a:xfrm>
            <a:off x="1" y="10"/>
            <a:ext cx="4657344" cy="6857990"/>
          </a:xfrm>
          <a:custGeom>
            <a:rect b="b" l="l" r="r" t="t"/>
            <a:pathLst>
              <a:path extrusionOk="0" h="6858000" w="4657344">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ln>
            <a:noFill/>
          </a:ln>
        </p:spPr>
      </p:pic>
      <p:sp>
        <p:nvSpPr>
          <p:cNvPr id="426" name="Google Shape;426;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Big data e aplicações</a:t>
            </a:r>
            <a:endParaRPr/>
          </a:p>
        </p:txBody>
      </p:sp>
      <p:grpSp>
        <p:nvGrpSpPr>
          <p:cNvPr id="433" name="Google Shape;433;p27"/>
          <p:cNvGrpSpPr/>
          <p:nvPr/>
        </p:nvGrpSpPr>
        <p:grpSpPr>
          <a:xfrm>
            <a:off x="838200" y="1827749"/>
            <a:ext cx="10515600" cy="4347088"/>
            <a:chOff x="0" y="2124"/>
            <a:chExt cx="10515600" cy="4347088"/>
          </a:xfrm>
        </p:grpSpPr>
        <p:cxnSp>
          <p:nvCxnSpPr>
            <p:cNvPr id="434" name="Google Shape;434;p27"/>
            <p:cNvCxnSpPr/>
            <p:nvPr/>
          </p:nvCxnSpPr>
          <p:spPr>
            <a:xfrm>
              <a:off x="0" y="2124"/>
              <a:ext cx="10515600"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435" name="Google Shape;435;p27"/>
            <p:cNvSpPr/>
            <p:nvPr/>
          </p:nvSpPr>
          <p:spPr>
            <a:xfrm>
              <a:off x="0" y="2124"/>
              <a:ext cx="10515600" cy="144902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7"/>
            <p:cNvSpPr txBox="1"/>
            <p:nvPr/>
          </p:nvSpPr>
          <p:spPr>
            <a:xfrm>
              <a:off x="0" y="2124"/>
              <a:ext cx="10515600" cy="1449029"/>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Calibri"/>
                <a:buNone/>
              </a:pPr>
              <a:r>
                <a:rPr b="0" i="0" lang="pt-BR" sz="2400" u="none" cap="none" strike="noStrike">
                  <a:solidFill>
                    <a:schemeClr val="dk1"/>
                  </a:solidFill>
                  <a:latin typeface="Calibri"/>
                  <a:ea typeface="Calibri"/>
                  <a:cs typeface="Calibri"/>
                  <a:sym typeface="Calibri"/>
                </a:rPr>
                <a:t>Comportamentos e tendências – possibilita compreender o comportamento dos clientes e tendências de consumo. Um exemplo: após a aposentadoria, os profissionais que moram em cidades preferem continuar nas cidades ou mudar para o litoral ou o interior?</a:t>
              </a:r>
              <a:endParaRPr b="0" i="0" sz="2400" u="none" cap="none" strike="noStrike">
                <a:solidFill>
                  <a:schemeClr val="dk1"/>
                </a:solidFill>
                <a:latin typeface="Calibri"/>
                <a:ea typeface="Calibri"/>
                <a:cs typeface="Calibri"/>
                <a:sym typeface="Calibri"/>
              </a:endParaRPr>
            </a:p>
          </p:txBody>
        </p:sp>
        <p:cxnSp>
          <p:nvCxnSpPr>
            <p:cNvPr id="437" name="Google Shape;437;p27"/>
            <p:cNvCxnSpPr/>
            <p:nvPr/>
          </p:nvCxnSpPr>
          <p:spPr>
            <a:xfrm>
              <a:off x="0" y="1451154"/>
              <a:ext cx="10515600"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438" name="Google Shape;438;p27"/>
            <p:cNvSpPr/>
            <p:nvPr/>
          </p:nvSpPr>
          <p:spPr>
            <a:xfrm>
              <a:off x="0" y="1451154"/>
              <a:ext cx="10515600" cy="144902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27"/>
            <p:cNvSpPr txBox="1"/>
            <p:nvPr/>
          </p:nvSpPr>
          <p:spPr>
            <a:xfrm>
              <a:off x="0" y="1451154"/>
              <a:ext cx="10515600" cy="1449029"/>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Calibri"/>
                <a:buNone/>
              </a:pPr>
              <a:r>
                <a:rPr b="0" i="0" lang="pt-BR" sz="2400" u="none" cap="none" strike="noStrike">
                  <a:solidFill>
                    <a:schemeClr val="dk1"/>
                  </a:solidFill>
                  <a:latin typeface="Calibri"/>
                  <a:ea typeface="Calibri"/>
                  <a:cs typeface="Calibri"/>
                  <a:sym typeface="Calibri"/>
                </a:rPr>
                <a:t>Planejamento de ações de marketing – a análise dos dados permite criar e monitorar com agilidade campanhas de marketing com o monitoramento dos resultados;</a:t>
              </a:r>
              <a:endParaRPr b="0" i="0" sz="2400" u="none" cap="none" strike="noStrike">
                <a:solidFill>
                  <a:schemeClr val="dk1"/>
                </a:solidFill>
                <a:latin typeface="Calibri"/>
                <a:ea typeface="Calibri"/>
                <a:cs typeface="Calibri"/>
                <a:sym typeface="Calibri"/>
              </a:endParaRPr>
            </a:p>
          </p:txBody>
        </p:sp>
        <p:cxnSp>
          <p:nvCxnSpPr>
            <p:cNvPr id="440" name="Google Shape;440;p27"/>
            <p:cNvCxnSpPr/>
            <p:nvPr/>
          </p:nvCxnSpPr>
          <p:spPr>
            <a:xfrm>
              <a:off x="0" y="2900183"/>
              <a:ext cx="10515600"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441" name="Google Shape;441;p27"/>
            <p:cNvSpPr/>
            <p:nvPr/>
          </p:nvSpPr>
          <p:spPr>
            <a:xfrm>
              <a:off x="0" y="2900183"/>
              <a:ext cx="10515600" cy="144902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27"/>
            <p:cNvSpPr txBox="1"/>
            <p:nvPr/>
          </p:nvSpPr>
          <p:spPr>
            <a:xfrm>
              <a:off x="0" y="2900183"/>
              <a:ext cx="10515600" cy="1449029"/>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Calibri"/>
                <a:buNone/>
              </a:pPr>
              <a:r>
                <a:rPr b="0" i="0" lang="pt-BR" sz="2400" u="none" cap="none" strike="noStrike">
                  <a:solidFill>
                    <a:schemeClr val="dk1"/>
                  </a:solidFill>
                  <a:latin typeface="Calibri"/>
                  <a:ea typeface="Calibri"/>
                  <a:cs typeface="Calibri"/>
                  <a:sym typeface="Calibri"/>
                </a:rPr>
                <a:t>Melhoria de serviços e de produtos – os dados obtidos pelos comentários, elogios, reclamações e feedbacks dos usuários permitem a obtenção de </a:t>
              </a:r>
              <a:r>
                <a:rPr b="0" i="1" lang="pt-BR" sz="2400" u="none" cap="none" strike="noStrike">
                  <a:solidFill>
                    <a:schemeClr val="dk1"/>
                  </a:solidFill>
                  <a:latin typeface="Calibri"/>
                  <a:ea typeface="Calibri"/>
                  <a:cs typeface="Calibri"/>
                  <a:sym typeface="Calibri"/>
                </a:rPr>
                <a:t>insights</a:t>
              </a:r>
              <a:r>
                <a:rPr b="0" i="0" lang="pt-BR" sz="2400" u="none" cap="none" strike="noStrike">
                  <a:solidFill>
                    <a:schemeClr val="dk1"/>
                  </a:solidFill>
                  <a:latin typeface="Calibri"/>
                  <a:ea typeface="Calibri"/>
                  <a:cs typeface="Calibri"/>
                  <a:sym typeface="Calibri"/>
                </a:rPr>
                <a:t> que podem ser usados na melhoria desses produtos</a:t>
              </a:r>
              <a:endParaRPr b="0" i="0" sz="2400" u="none" cap="none" strike="noStrike">
                <a:solidFill>
                  <a:schemeClr val="dk1"/>
                </a:solidFill>
                <a:latin typeface="Calibri"/>
                <a:ea typeface="Calibri"/>
                <a:cs typeface="Calibri"/>
                <a:sym typeface="Calibri"/>
              </a:endParaRPr>
            </a:p>
          </p:txBody>
        </p:sp>
      </p:grpSp>
      <p:sp>
        <p:nvSpPr>
          <p:cNvPr id="443" name="Google Shape;443;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Big data e aplicações</a:t>
            </a:r>
            <a:endParaRPr/>
          </a:p>
        </p:txBody>
      </p:sp>
      <p:grpSp>
        <p:nvGrpSpPr>
          <p:cNvPr id="449" name="Google Shape;449;p28"/>
          <p:cNvGrpSpPr/>
          <p:nvPr/>
        </p:nvGrpSpPr>
        <p:grpSpPr>
          <a:xfrm>
            <a:off x="838200" y="1827749"/>
            <a:ext cx="10515600" cy="4347088"/>
            <a:chOff x="0" y="2124"/>
            <a:chExt cx="10515600" cy="4347088"/>
          </a:xfrm>
        </p:grpSpPr>
        <p:cxnSp>
          <p:nvCxnSpPr>
            <p:cNvPr id="450" name="Google Shape;450;p28"/>
            <p:cNvCxnSpPr/>
            <p:nvPr/>
          </p:nvCxnSpPr>
          <p:spPr>
            <a:xfrm>
              <a:off x="0" y="2124"/>
              <a:ext cx="10515600"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451" name="Google Shape;451;p28"/>
            <p:cNvSpPr/>
            <p:nvPr/>
          </p:nvSpPr>
          <p:spPr>
            <a:xfrm>
              <a:off x="0" y="2124"/>
              <a:ext cx="10515600" cy="144902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28"/>
            <p:cNvSpPr txBox="1"/>
            <p:nvPr/>
          </p:nvSpPr>
          <p:spPr>
            <a:xfrm>
              <a:off x="0" y="2124"/>
              <a:ext cx="10515600" cy="1449029"/>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Clr>
                  <a:schemeClr val="dk1"/>
                </a:buClr>
                <a:buSzPts val="2500"/>
                <a:buFont typeface="Calibri"/>
                <a:buNone/>
              </a:pPr>
              <a:r>
                <a:rPr b="0" i="0" lang="pt-BR" sz="2500" u="none" cap="none" strike="noStrike">
                  <a:solidFill>
                    <a:schemeClr val="dk1"/>
                  </a:solidFill>
                  <a:latin typeface="Calibri"/>
                  <a:ea typeface="Calibri"/>
                  <a:cs typeface="Calibri"/>
                  <a:sym typeface="Calibri"/>
                </a:rPr>
                <a:t>Mercado de investimentos – corretores de valores necessitam de analisar grandes volumes de dados de taxas, ações e variação de câmbio rapidamente para tomadas de decisões</a:t>
              </a:r>
              <a:endParaRPr b="0" i="0" sz="2500" u="none" cap="none" strike="noStrike">
                <a:solidFill>
                  <a:schemeClr val="dk1"/>
                </a:solidFill>
                <a:latin typeface="Calibri"/>
                <a:ea typeface="Calibri"/>
                <a:cs typeface="Calibri"/>
                <a:sym typeface="Calibri"/>
              </a:endParaRPr>
            </a:p>
          </p:txBody>
        </p:sp>
        <p:cxnSp>
          <p:nvCxnSpPr>
            <p:cNvPr id="453" name="Google Shape;453;p28"/>
            <p:cNvCxnSpPr/>
            <p:nvPr/>
          </p:nvCxnSpPr>
          <p:spPr>
            <a:xfrm>
              <a:off x="0" y="1451154"/>
              <a:ext cx="10515600"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454" name="Google Shape;454;p28"/>
            <p:cNvSpPr/>
            <p:nvPr/>
          </p:nvSpPr>
          <p:spPr>
            <a:xfrm>
              <a:off x="0" y="1451154"/>
              <a:ext cx="10515600" cy="144902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8"/>
            <p:cNvSpPr txBox="1"/>
            <p:nvPr/>
          </p:nvSpPr>
          <p:spPr>
            <a:xfrm>
              <a:off x="0" y="1451154"/>
              <a:ext cx="10515600" cy="1449029"/>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Clr>
                  <a:schemeClr val="dk1"/>
                </a:buClr>
                <a:buSzPts val="2500"/>
                <a:buFont typeface="Calibri"/>
                <a:buNone/>
              </a:pPr>
              <a:r>
                <a:rPr b="0" i="0" lang="pt-BR" sz="2500" u="none" cap="none" strike="noStrike">
                  <a:solidFill>
                    <a:schemeClr val="dk1"/>
                  </a:solidFill>
                  <a:latin typeface="Calibri"/>
                  <a:ea typeface="Calibri"/>
                  <a:cs typeface="Calibri"/>
                  <a:sym typeface="Calibri"/>
                </a:rPr>
                <a:t>Setor de saúde – vivenciamos atualmente o acompanhamento dos dados de uma pandemia e, a partir de análises dos dados, decisões foram tomadas</a:t>
              </a:r>
              <a:endParaRPr b="0" i="0" sz="2500" u="none" cap="none" strike="noStrike">
                <a:solidFill>
                  <a:schemeClr val="dk1"/>
                </a:solidFill>
                <a:latin typeface="Calibri"/>
                <a:ea typeface="Calibri"/>
                <a:cs typeface="Calibri"/>
                <a:sym typeface="Calibri"/>
              </a:endParaRPr>
            </a:p>
          </p:txBody>
        </p:sp>
        <p:cxnSp>
          <p:nvCxnSpPr>
            <p:cNvPr id="456" name="Google Shape;456;p28"/>
            <p:cNvCxnSpPr/>
            <p:nvPr/>
          </p:nvCxnSpPr>
          <p:spPr>
            <a:xfrm>
              <a:off x="0" y="2900183"/>
              <a:ext cx="10515600"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457" name="Google Shape;457;p28"/>
            <p:cNvSpPr/>
            <p:nvPr/>
          </p:nvSpPr>
          <p:spPr>
            <a:xfrm>
              <a:off x="0" y="2900183"/>
              <a:ext cx="10515600" cy="144902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28"/>
            <p:cNvSpPr txBox="1"/>
            <p:nvPr/>
          </p:nvSpPr>
          <p:spPr>
            <a:xfrm>
              <a:off x="0" y="2900183"/>
              <a:ext cx="10515600" cy="1449029"/>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Clr>
                  <a:schemeClr val="dk1"/>
                </a:buClr>
                <a:buSzPts val="2500"/>
                <a:buFont typeface="Calibri"/>
                <a:buNone/>
              </a:pPr>
              <a:r>
                <a:rPr b="0" i="0" lang="pt-BR" sz="2500" u="none" cap="none" strike="noStrike">
                  <a:solidFill>
                    <a:schemeClr val="dk1"/>
                  </a:solidFill>
                  <a:latin typeface="Calibri"/>
                  <a:ea typeface="Calibri"/>
                  <a:cs typeface="Calibri"/>
                  <a:sym typeface="Calibri"/>
                </a:rPr>
                <a:t>IoT - Internet das coisas (</a:t>
              </a:r>
              <a:r>
                <a:rPr b="0" i="1" lang="pt-BR" sz="2500" u="none" cap="none" strike="noStrike">
                  <a:solidFill>
                    <a:schemeClr val="dk1"/>
                  </a:solidFill>
                  <a:latin typeface="Calibri"/>
                  <a:ea typeface="Calibri"/>
                  <a:cs typeface="Calibri"/>
                  <a:sym typeface="Calibri"/>
                </a:rPr>
                <a:t>Internet of things</a:t>
              </a:r>
              <a:r>
                <a:rPr b="0" i="0" lang="pt-BR" sz="2500" u="none" cap="none" strike="noStrike">
                  <a:solidFill>
                    <a:schemeClr val="dk1"/>
                  </a:solidFill>
                  <a:latin typeface="Calibri"/>
                  <a:ea typeface="Calibri"/>
                  <a:cs typeface="Calibri"/>
                  <a:sym typeface="Calibri"/>
                </a:rPr>
                <a:t>) – com o aumento da velocidade de conexão, espera-se que a comunicação de máquinas gere um volume enorme de dados. Um exemplo são os dados gerados por sensores de temperatura</a:t>
              </a:r>
              <a:endParaRPr b="0" i="0" sz="2500" u="none" cap="none" strike="noStrike">
                <a:solidFill>
                  <a:schemeClr val="dk1"/>
                </a:solidFill>
                <a:latin typeface="Calibri"/>
                <a:ea typeface="Calibri"/>
                <a:cs typeface="Calibri"/>
                <a:sym typeface="Calibri"/>
              </a:endParaRPr>
            </a:p>
          </p:txBody>
        </p:sp>
      </p:grpSp>
      <p:sp>
        <p:nvSpPr>
          <p:cNvPr id="459" name="Google Shape;459;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3" name="Shape 463"/>
        <p:cNvGrpSpPr/>
        <p:nvPr/>
      </p:nvGrpSpPr>
      <p:grpSpPr>
        <a:xfrm>
          <a:off x="0" y="0"/>
          <a:ext cx="0" cy="0"/>
          <a:chOff x="0" y="0"/>
          <a:chExt cx="0" cy="0"/>
        </a:xfrm>
      </p:grpSpPr>
      <p:pic>
        <p:nvPicPr>
          <p:cNvPr id="464" name="Google Shape;464;p29"/>
          <p:cNvPicPr preferRelativeResize="0"/>
          <p:nvPr/>
        </p:nvPicPr>
        <p:blipFill rotWithShape="1">
          <a:blip r:embed="rId3">
            <a:alphaModFix/>
          </a:blip>
          <a:srcRect b="0" l="0" r="0" t="0"/>
          <a:stretch/>
        </p:blipFill>
        <p:spPr>
          <a:xfrm>
            <a:off x="4038600" y="1416050"/>
            <a:ext cx="7186613" cy="2563813"/>
          </a:xfrm>
          <a:prstGeom prst="rect">
            <a:avLst/>
          </a:prstGeom>
          <a:noFill/>
          <a:ln>
            <a:noFill/>
          </a:ln>
        </p:spPr>
      </p:pic>
      <p:sp>
        <p:nvSpPr>
          <p:cNvPr id="465" name="Google Shape;465;p29"/>
          <p:cNvSpPr txBox="1"/>
          <p:nvPr/>
        </p:nvSpPr>
        <p:spPr>
          <a:xfrm>
            <a:off x="4038599" y="5611651"/>
            <a:ext cx="7186613" cy="280988"/>
          </a:xfrm>
          <a:prstGeom prst="rect">
            <a:avLst/>
          </a:prstGeom>
          <a:solidFill>
            <a:srgbClr val="000000">
              <a:alpha val="4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pt-BR" sz="900" u="none" cap="none" strike="noStrike">
                <a:solidFill>
                  <a:srgbClr val="00B0F0"/>
                </a:solidFill>
                <a:latin typeface="Calibri"/>
                <a:ea typeface="Calibri"/>
                <a:cs typeface="Calibri"/>
                <a:sym typeface="Calibri"/>
              </a:rPr>
              <a:t>https://www.justica.gov.br/news/collective-nitf-content-1566331890.72</a:t>
            </a:r>
            <a:endParaRPr b="0" i="0" sz="1400" u="none" cap="none" strike="noStrike">
              <a:solidFill>
                <a:srgbClr val="000000"/>
              </a:solidFill>
              <a:latin typeface="Arial"/>
              <a:ea typeface="Arial"/>
              <a:cs typeface="Arial"/>
              <a:sym typeface="Arial"/>
            </a:endParaRPr>
          </a:p>
        </p:txBody>
      </p:sp>
      <p:sp>
        <p:nvSpPr>
          <p:cNvPr id="466" name="Google Shape;466;p29"/>
          <p:cNvSpPr/>
          <p:nvPr>
            <p:ph type="title"/>
          </p:nvPr>
        </p:nvSpPr>
        <p:spPr>
          <a:xfrm>
            <a:off x="640080" y="2074363"/>
            <a:ext cx="2752354" cy="2709275"/>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600"/>
              <a:buFont typeface="Calibri"/>
              <a:buNone/>
            </a:pPr>
            <a:r>
              <a:rPr lang="pt-BR" sz="2600">
                <a:solidFill>
                  <a:schemeClr val="lt1"/>
                </a:solidFill>
                <a:latin typeface="Calibri"/>
                <a:ea typeface="Calibri"/>
                <a:cs typeface="Calibri"/>
                <a:sym typeface="Calibri"/>
              </a:rPr>
              <a:t>Big Data na Justiça</a:t>
            </a:r>
            <a:endParaRPr/>
          </a:p>
        </p:txBody>
      </p:sp>
      <p:pic>
        <p:nvPicPr>
          <p:cNvPr id="467" name="Google Shape;467;p29"/>
          <p:cNvPicPr preferRelativeResize="0"/>
          <p:nvPr>
            <p:ph idx="1" type="body"/>
          </p:nvPr>
        </p:nvPicPr>
        <p:blipFill rotWithShape="1">
          <a:blip r:embed="rId4">
            <a:alphaModFix/>
          </a:blip>
          <a:srcRect b="0" l="0" r="0" t="0"/>
          <a:stretch/>
        </p:blipFill>
        <p:spPr>
          <a:xfrm>
            <a:off x="838200" y="3467833"/>
            <a:ext cx="5181600" cy="1066921"/>
          </a:xfrm>
          <a:prstGeom prst="rect">
            <a:avLst/>
          </a:prstGeom>
          <a:noFill/>
          <a:ln>
            <a:noFill/>
          </a:ln>
        </p:spPr>
      </p:pic>
      <p:sp>
        <p:nvSpPr>
          <p:cNvPr id="468" name="Google Shape;468;p29"/>
          <p:cNvSpPr txBox="1"/>
          <p:nvPr/>
        </p:nvSpPr>
        <p:spPr>
          <a:xfrm>
            <a:off x="4038599" y="6065514"/>
            <a:ext cx="7186613" cy="280988"/>
          </a:xfrm>
          <a:prstGeom prst="rect">
            <a:avLst/>
          </a:prstGeom>
          <a:solidFill>
            <a:srgbClr val="000000">
              <a:alpha val="4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pt-BR" sz="900" u="none" cap="none" strike="noStrike">
                <a:solidFill>
                  <a:srgbClr val="00B0F0"/>
                </a:solidFill>
                <a:latin typeface="Calibri"/>
                <a:ea typeface="Calibri"/>
                <a:cs typeface="Calibri"/>
                <a:sym typeface="Calibri"/>
              </a:rPr>
              <a:t>https://www.gov.br/mj/pt-br/assuntos/noticias/ministerio-da-justica-e-seguranca-publica-lanca-aplicativo-sinesp-agente-de-campo</a:t>
            </a:r>
            <a:endParaRPr b="0" i="0" sz="1400" u="none" cap="none" strike="noStrike">
              <a:solidFill>
                <a:srgbClr val="000000"/>
              </a:solidFill>
              <a:latin typeface="Arial"/>
              <a:ea typeface="Arial"/>
              <a:cs typeface="Arial"/>
              <a:sym typeface="Arial"/>
            </a:endParaRPr>
          </a:p>
        </p:txBody>
      </p:sp>
      <p:sp>
        <p:nvSpPr>
          <p:cNvPr id="469" name="Google Shape;469;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Ementa</a:t>
            </a:r>
            <a:endParaRPr/>
          </a:p>
        </p:txBody>
      </p:sp>
      <p:sp>
        <p:nvSpPr>
          <p:cNvPr id="114" name="Google Shape;114;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04800" lvl="0" marL="228600" rtl="0" algn="l">
              <a:lnSpc>
                <a:spcPct val="90000"/>
              </a:lnSpc>
              <a:spcBef>
                <a:spcPts val="0"/>
              </a:spcBef>
              <a:spcAft>
                <a:spcPts val="0"/>
              </a:spcAft>
              <a:buClr>
                <a:schemeClr val="dk1"/>
              </a:buClr>
              <a:buSzPts val="4800"/>
              <a:buChar char="•"/>
            </a:pPr>
            <a:r>
              <a:rPr lang="pt-BR" sz="4800">
                <a:latin typeface="IBM Plex Sans"/>
                <a:ea typeface="IBM Plex Sans"/>
                <a:cs typeface="IBM Plex Sans"/>
                <a:sym typeface="IBM Plex Sans"/>
              </a:rPr>
              <a:t>Princípios de Big Data. Hadoop e Armazenamento de Dados. Princípios de Desenvolvimento com PySpark. Análise de Dados em Python com Pandas. Big Data Analytics.</a:t>
            </a:r>
            <a:endParaRPr/>
          </a:p>
        </p:txBody>
      </p:sp>
      <p:sp>
        <p:nvSpPr>
          <p:cNvPr id="115" name="Google Shape;115;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3" name="Shape 473"/>
        <p:cNvGrpSpPr/>
        <p:nvPr/>
      </p:nvGrpSpPr>
      <p:grpSpPr>
        <a:xfrm>
          <a:off x="0" y="0"/>
          <a:ext cx="0" cy="0"/>
          <a:chOff x="0" y="0"/>
          <a:chExt cx="0" cy="0"/>
        </a:xfrm>
      </p:grpSpPr>
      <p:sp>
        <p:nvSpPr>
          <p:cNvPr id="474" name="Google Shape;474;p30"/>
          <p:cNvSpPr txBox="1"/>
          <p:nvPr>
            <p:ph type="title"/>
          </p:nvPr>
        </p:nvSpPr>
        <p:spPr>
          <a:xfrm>
            <a:off x="635000" y="640823"/>
            <a:ext cx="3418659" cy="558314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pt-BR" sz="5400">
                <a:latin typeface="Calibri"/>
                <a:ea typeface="Calibri"/>
                <a:cs typeface="Calibri"/>
                <a:sym typeface="Calibri"/>
              </a:rPr>
              <a:t>Perguntas comuns para um Analista de Dados</a:t>
            </a:r>
            <a:endParaRPr/>
          </a:p>
        </p:txBody>
      </p:sp>
      <p:grpSp>
        <p:nvGrpSpPr>
          <p:cNvPr id="475" name="Google Shape;475;p30"/>
          <p:cNvGrpSpPr/>
          <p:nvPr/>
        </p:nvGrpSpPr>
        <p:grpSpPr>
          <a:xfrm>
            <a:off x="4648018" y="643525"/>
            <a:ext cx="6900512" cy="5530734"/>
            <a:chOff x="0" y="2703"/>
            <a:chExt cx="6900512" cy="5530734"/>
          </a:xfrm>
        </p:grpSpPr>
        <p:cxnSp>
          <p:nvCxnSpPr>
            <p:cNvPr id="476" name="Google Shape;476;p30"/>
            <p:cNvCxnSpPr/>
            <p:nvPr/>
          </p:nvCxnSpPr>
          <p:spPr>
            <a:xfrm>
              <a:off x="0" y="2703"/>
              <a:ext cx="6900512" cy="0"/>
            </a:xfrm>
            <a:prstGeom prst="straightConnector1">
              <a:avLst/>
            </a:prstGeom>
            <a:solidFill>
              <a:schemeClr val="accent2"/>
            </a:solidFill>
            <a:ln cap="flat" cmpd="sng" w="12700">
              <a:solidFill>
                <a:schemeClr val="accent2"/>
              </a:solidFill>
              <a:prstDash val="solid"/>
              <a:miter lim="800000"/>
              <a:headEnd len="sm" w="sm" type="none"/>
              <a:tailEnd len="sm" w="sm" type="none"/>
            </a:ln>
          </p:spPr>
        </p:cxnSp>
        <p:sp>
          <p:nvSpPr>
            <p:cNvPr id="477" name="Google Shape;477;p30"/>
            <p:cNvSpPr/>
            <p:nvPr/>
          </p:nvSpPr>
          <p:spPr>
            <a:xfrm>
              <a:off x="0" y="2703"/>
              <a:ext cx="6900512" cy="92178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30"/>
            <p:cNvSpPr txBox="1"/>
            <p:nvPr/>
          </p:nvSpPr>
          <p:spPr>
            <a:xfrm>
              <a:off x="0" y="2703"/>
              <a:ext cx="6900512" cy="921789"/>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Clr>
                  <a:schemeClr val="dk1"/>
                </a:buClr>
                <a:buSzPts val="2500"/>
                <a:buFont typeface="Calibri"/>
                <a:buNone/>
              </a:pPr>
              <a:r>
                <a:rPr b="0" i="0" lang="pt-BR" sz="2500" u="none" cap="none" strike="noStrike">
                  <a:solidFill>
                    <a:schemeClr val="dk1"/>
                  </a:solidFill>
                  <a:latin typeface="Calibri"/>
                  <a:ea typeface="Calibri"/>
                  <a:cs typeface="Calibri"/>
                  <a:sym typeface="Calibri"/>
                </a:rPr>
                <a:t>O que posso fazer pela minha empresa com seus dados?</a:t>
              </a:r>
              <a:endParaRPr b="0" i="0" sz="1400" u="none" cap="none" strike="noStrike">
                <a:solidFill>
                  <a:srgbClr val="000000"/>
                </a:solidFill>
                <a:latin typeface="Arial"/>
                <a:ea typeface="Arial"/>
                <a:cs typeface="Arial"/>
                <a:sym typeface="Arial"/>
              </a:endParaRPr>
            </a:p>
          </p:txBody>
        </p:sp>
        <p:cxnSp>
          <p:nvCxnSpPr>
            <p:cNvPr id="479" name="Google Shape;479;p30"/>
            <p:cNvCxnSpPr/>
            <p:nvPr/>
          </p:nvCxnSpPr>
          <p:spPr>
            <a:xfrm>
              <a:off x="0" y="924492"/>
              <a:ext cx="6900512" cy="0"/>
            </a:xfrm>
            <a:prstGeom prst="straightConnector1">
              <a:avLst/>
            </a:prstGeom>
            <a:solidFill>
              <a:srgbClr val="DB784A"/>
            </a:solidFill>
            <a:ln cap="flat" cmpd="sng" w="12700">
              <a:solidFill>
                <a:srgbClr val="DB784A"/>
              </a:solidFill>
              <a:prstDash val="solid"/>
              <a:miter lim="800000"/>
              <a:headEnd len="sm" w="sm" type="none"/>
              <a:tailEnd len="sm" w="sm" type="none"/>
            </a:ln>
          </p:spPr>
        </p:cxnSp>
        <p:sp>
          <p:nvSpPr>
            <p:cNvPr id="480" name="Google Shape;480;p30"/>
            <p:cNvSpPr/>
            <p:nvPr/>
          </p:nvSpPr>
          <p:spPr>
            <a:xfrm>
              <a:off x="0" y="924492"/>
              <a:ext cx="6900512" cy="92178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30"/>
            <p:cNvSpPr txBox="1"/>
            <p:nvPr/>
          </p:nvSpPr>
          <p:spPr>
            <a:xfrm>
              <a:off x="0" y="924492"/>
              <a:ext cx="6900512" cy="921789"/>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Clr>
                  <a:schemeClr val="dk1"/>
                </a:buClr>
                <a:buSzPts val="2500"/>
                <a:buFont typeface="Calibri"/>
                <a:buNone/>
              </a:pPr>
              <a:r>
                <a:rPr b="0" i="0" lang="pt-BR" sz="2500" u="none" cap="none" strike="noStrike">
                  <a:solidFill>
                    <a:schemeClr val="dk1"/>
                  </a:solidFill>
                  <a:latin typeface="Calibri"/>
                  <a:ea typeface="Calibri"/>
                  <a:cs typeface="Calibri"/>
                  <a:sym typeface="Calibri"/>
                </a:rPr>
                <a:t>Quais dados?</a:t>
              </a:r>
              <a:endParaRPr b="0" i="0" sz="2500" u="none" cap="none" strike="noStrike">
                <a:solidFill>
                  <a:schemeClr val="dk1"/>
                </a:solidFill>
                <a:latin typeface="Calibri"/>
                <a:ea typeface="Calibri"/>
                <a:cs typeface="Calibri"/>
                <a:sym typeface="Calibri"/>
              </a:endParaRPr>
            </a:p>
          </p:txBody>
        </p:sp>
        <p:cxnSp>
          <p:nvCxnSpPr>
            <p:cNvPr id="482" name="Google Shape;482;p30"/>
            <p:cNvCxnSpPr/>
            <p:nvPr/>
          </p:nvCxnSpPr>
          <p:spPr>
            <a:xfrm>
              <a:off x="0" y="1846281"/>
              <a:ext cx="6900512" cy="0"/>
            </a:xfrm>
            <a:prstGeom prst="straightConnector1">
              <a:avLst/>
            </a:prstGeom>
            <a:solidFill>
              <a:srgbClr val="CB7C63"/>
            </a:solidFill>
            <a:ln cap="flat" cmpd="sng" w="12700">
              <a:solidFill>
                <a:srgbClr val="CB7C63"/>
              </a:solidFill>
              <a:prstDash val="solid"/>
              <a:miter lim="800000"/>
              <a:headEnd len="sm" w="sm" type="none"/>
              <a:tailEnd len="sm" w="sm" type="none"/>
            </a:ln>
          </p:spPr>
        </p:cxnSp>
        <p:sp>
          <p:nvSpPr>
            <p:cNvPr id="483" name="Google Shape;483;p30"/>
            <p:cNvSpPr/>
            <p:nvPr/>
          </p:nvSpPr>
          <p:spPr>
            <a:xfrm>
              <a:off x="0" y="1846281"/>
              <a:ext cx="6900512" cy="92178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30"/>
            <p:cNvSpPr txBox="1"/>
            <p:nvPr/>
          </p:nvSpPr>
          <p:spPr>
            <a:xfrm>
              <a:off x="0" y="1846281"/>
              <a:ext cx="6900512" cy="921789"/>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Clr>
                  <a:schemeClr val="dk1"/>
                </a:buClr>
                <a:buSzPts val="2500"/>
                <a:buFont typeface="Calibri"/>
                <a:buNone/>
              </a:pPr>
              <a:r>
                <a:rPr b="0" i="0" lang="pt-BR" sz="2500" u="none" cap="none" strike="noStrike">
                  <a:solidFill>
                    <a:schemeClr val="dk1"/>
                  </a:solidFill>
                  <a:latin typeface="Calibri"/>
                  <a:ea typeface="Calibri"/>
                  <a:cs typeface="Calibri"/>
                  <a:sym typeface="Calibri"/>
                </a:rPr>
                <a:t>E a qualidade desses dados?</a:t>
              </a:r>
              <a:endParaRPr b="0" i="0" sz="2500" u="none" cap="none" strike="noStrike">
                <a:solidFill>
                  <a:schemeClr val="dk1"/>
                </a:solidFill>
                <a:latin typeface="Calibri"/>
                <a:ea typeface="Calibri"/>
                <a:cs typeface="Calibri"/>
                <a:sym typeface="Calibri"/>
              </a:endParaRPr>
            </a:p>
          </p:txBody>
        </p:sp>
        <p:cxnSp>
          <p:nvCxnSpPr>
            <p:cNvPr id="485" name="Google Shape;485;p30"/>
            <p:cNvCxnSpPr/>
            <p:nvPr/>
          </p:nvCxnSpPr>
          <p:spPr>
            <a:xfrm>
              <a:off x="0" y="2768070"/>
              <a:ext cx="6900512" cy="0"/>
            </a:xfrm>
            <a:prstGeom prst="straightConnector1">
              <a:avLst/>
            </a:prstGeom>
            <a:solidFill>
              <a:srgbClr val="BC857A"/>
            </a:solidFill>
            <a:ln cap="flat" cmpd="sng" w="12700">
              <a:solidFill>
                <a:srgbClr val="BC857A"/>
              </a:solidFill>
              <a:prstDash val="solid"/>
              <a:miter lim="800000"/>
              <a:headEnd len="sm" w="sm" type="none"/>
              <a:tailEnd len="sm" w="sm" type="none"/>
            </a:ln>
          </p:spPr>
        </p:cxnSp>
        <p:sp>
          <p:nvSpPr>
            <p:cNvPr id="486" name="Google Shape;486;p30"/>
            <p:cNvSpPr/>
            <p:nvPr/>
          </p:nvSpPr>
          <p:spPr>
            <a:xfrm>
              <a:off x="0" y="2768070"/>
              <a:ext cx="6900512" cy="92178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30"/>
            <p:cNvSpPr txBox="1"/>
            <p:nvPr/>
          </p:nvSpPr>
          <p:spPr>
            <a:xfrm>
              <a:off x="0" y="2768070"/>
              <a:ext cx="6900512" cy="921789"/>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Clr>
                  <a:schemeClr val="dk1"/>
                </a:buClr>
                <a:buSzPts val="2500"/>
                <a:buFont typeface="Calibri"/>
                <a:buNone/>
              </a:pPr>
              <a:r>
                <a:rPr b="0" i="0" lang="pt-BR" sz="2500" u="none" cap="none" strike="noStrike">
                  <a:solidFill>
                    <a:schemeClr val="dk1"/>
                  </a:solidFill>
                  <a:latin typeface="Calibri"/>
                  <a:ea typeface="Calibri"/>
                  <a:cs typeface="Calibri"/>
                  <a:sym typeface="Calibri"/>
                </a:rPr>
                <a:t>Quais análises?</a:t>
              </a:r>
              <a:endParaRPr b="0" i="0" sz="2500" u="none" cap="none" strike="noStrike">
                <a:solidFill>
                  <a:schemeClr val="dk1"/>
                </a:solidFill>
                <a:latin typeface="Calibri"/>
                <a:ea typeface="Calibri"/>
                <a:cs typeface="Calibri"/>
                <a:sym typeface="Calibri"/>
              </a:endParaRPr>
            </a:p>
          </p:txBody>
        </p:sp>
        <p:cxnSp>
          <p:nvCxnSpPr>
            <p:cNvPr id="488" name="Google Shape;488;p30"/>
            <p:cNvCxnSpPr/>
            <p:nvPr/>
          </p:nvCxnSpPr>
          <p:spPr>
            <a:xfrm>
              <a:off x="0" y="3689859"/>
              <a:ext cx="6900512" cy="0"/>
            </a:xfrm>
            <a:prstGeom prst="straightConnector1">
              <a:avLst/>
            </a:prstGeom>
            <a:solidFill>
              <a:srgbClr val="AF9390"/>
            </a:solidFill>
            <a:ln cap="flat" cmpd="sng" w="12700">
              <a:solidFill>
                <a:srgbClr val="AF9390"/>
              </a:solidFill>
              <a:prstDash val="solid"/>
              <a:miter lim="800000"/>
              <a:headEnd len="sm" w="sm" type="none"/>
              <a:tailEnd len="sm" w="sm" type="none"/>
            </a:ln>
          </p:spPr>
        </p:cxnSp>
        <p:sp>
          <p:nvSpPr>
            <p:cNvPr id="489" name="Google Shape;489;p30"/>
            <p:cNvSpPr/>
            <p:nvPr/>
          </p:nvSpPr>
          <p:spPr>
            <a:xfrm>
              <a:off x="0" y="3689859"/>
              <a:ext cx="6900512" cy="92178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30"/>
            <p:cNvSpPr txBox="1"/>
            <p:nvPr/>
          </p:nvSpPr>
          <p:spPr>
            <a:xfrm>
              <a:off x="0" y="3689859"/>
              <a:ext cx="6900512" cy="921789"/>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Clr>
                  <a:schemeClr val="dk1"/>
                </a:buClr>
                <a:buSzPts val="2500"/>
                <a:buFont typeface="Calibri"/>
                <a:buNone/>
              </a:pPr>
              <a:r>
                <a:rPr b="0" i="0" lang="pt-BR" sz="2500" u="none" cap="none" strike="noStrike">
                  <a:solidFill>
                    <a:schemeClr val="dk1"/>
                  </a:solidFill>
                  <a:latin typeface="Calibri"/>
                  <a:ea typeface="Calibri"/>
                  <a:cs typeface="Calibri"/>
                  <a:sym typeface="Calibri"/>
                </a:rPr>
                <a:t>Quais as ferramentas corretas para trabalhar com eles?</a:t>
              </a:r>
              <a:endParaRPr b="0" i="0" sz="2500" u="none" cap="none" strike="noStrike">
                <a:solidFill>
                  <a:schemeClr val="dk1"/>
                </a:solidFill>
                <a:latin typeface="Calibri"/>
                <a:ea typeface="Calibri"/>
                <a:cs typeface="Calibri"/>
                <a:sym typeface="Calibri"/>
              </a:endParaRPr>
            </a:p>
          </p:txBody>
        </p:sp>
        <p:cxnSp>
          <p:nvCxnSpPr>
            <p:cNvPr id="491" name="Google Shape;491;p30"/>
            <p:cNvCxnSpPr/>
            <p:nvPr/>
          </p:nvCxnSpPr>
          <p:spPr>
            <a:xfrm>
              <a:off x="0" y="4611648"/>
              <a:ext cx="6900512" cy="0"/>
            </a:xfrm>
            <a:prstGeom prst="straightConnector1">
              <a:avLst/>
            </a:prstGeom>
            <a:solidFill>
              <a:srgbClr val="A4A4A4"/>
            </a:solidFill>
            <a:ln cap="flat" cmpd="sng" w="12700">
              <a:solidFill>
                <a:srgbClr val="A4A4A4"/>
              </a:solidFill>
              <a:prstDash val="solid"/>
              <a:miter lim="800000"/>
              <a:headEnd len="sm" w="sm" type="none"/>
              <a:tailEnd len="sm" w="sm" type="none"/>
            </a:ln>
          </p:spPr>
        </p:cxnSp>
        <p:sp>
          <p:nvSpPr>
            <p:cNvPr id="492" name="Google Shape;492;p30"/>
            <p:cNvSpPr/>
            <p:nvPr/>
          </p:nvSpPr>
          <p:spPr>
            <a:xfrm>
              <a:off x="0" y="4611648"/>
              <a:ext cx="6900512" cy="92178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30"/>
            <p:cNvSpPr txBox="1"/>
            <p:nvPr/>
          </p:nvSpPr>
          <p:spPr>
            <a:xfrm>
              <a:off x="0" y="4611648"/>
              <a:ext cx="6900512" cy="921789"/>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Clr>
                  <a:schemeClr val="dk1"/>
                </a:buClr>
                <a:buSzPts val="2500"/>
                <a:buFont typeface="Calibri"/>
                <a:buNone/>
              </a:pPr>
              <a:r>
                <a:rPr b="0" i="0" lang="pt-BR" sz="2500" u="none" cap="none" strike="noStrike">
                  <a:solidFill>
                    <a:schemeClr val="dk1"/>
                  </a:solidFill>
                  <a:latin typeface="Calibri"/>
                  <a:ea typeface="Calibri"/>
                  <a:cs typeface="Calibri"/>
                  <a:sym typeface="Calibri"/>
                </a:rPr>
                <a:t>Como apresentar os resultados?</a:t>
              </a:r>
              <a:endParaRPr b="0" i="0" sz="2500" u="none" cap="none" strike="noStrike">
                <a:solidFill>
                  <a:schemeClr val="dk1"/>
                </a:solidFill>
                <a:latin typeface="Calibri"/>
                <a:ea typeface="Calibri"/>
                <a:cs typeface="Calibri"/>
                <a:sym typeface="Calibri"/>
              </a:endParaRPr>
            </a:p>
          </p:txBody>
        </p:sp>
      </p:grpSp>
      <p:sp>
        <p:nvSpPr>
          <p:cNvPr id="494" name="Google Shape;49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8" name="Shape 498"/>
        <p:cNvGrpSpPr/>
        <p:nvPr/>
      </p:nvGrpSpPr>
      <p:grpSpPr>
        <a:xfrm>
          <a:off x="0" y="0"/>
          <a:ext cx="0" cy="0"/>
          <a:chOff x="0" y="0"/>
          <a:chExt cx="0" cy="0"/>
        </a:xfrm>
      </p:grpSpPr>
      <p:sp>
        <p:nvSpPr>
          <p:cNvPr id="499" name="Google Shape;499;p31"/>
          <p:cNvSpPr txBox="1"/>
          <p:nvPr>
            <p:ph type="title"/>
          </p:nvPr>
        </p:nvSpPr>
        <p:spPr>
          <a:xfrm>
            <a:off x="638882" y="639193"/>
            <a:ext cx="3571810" cy="357351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100"/>
              <a:buFont typeface="Calibri"/>
              <a:buNone/>
            </a:pPr>
            <a:r>
              <a:rPr lang="pt-BR" sz="6100">
                <a:solidFill>
                  <a:schemeClr val="dk1"/>
                </a:solidFill>
                <a:latin typeface="Calibri"/>
                <a:ea typeface="Calibri"/>
                <a:cs typeface="Calibri"/>
                <a:sym typeface="Calibri"/>
              </a:rPr>
              <a:t>A visão do negócio a partir dos dados</a:t>
            </a:r>
            <a:endParaRPr/>
          </a:p>
        </p:txBody>
      </p:sp>
      <p:graphicFrame>
        <p:nvGraphicFramePr>
          <p:cNvPr id="500" name="Google Shape;500;p31"/>
          <p:cNvGraphicFramePr/>
          <p:nvPr/>
        </p:nvGraphicFramePr>
        <p:xfrm>
          <a:off x="5276019" y="174455"/>
          <a:ext cx="3000000" cy="3000000"/>
        </p:xfrm>
        <a:graphic>
          <a:graphicData uri="http://schemas.openxmlformats.org/drawingml/2006/table">
            <a:tbl>
              <a:tblPr>
                <a:noFill/>
                <a:tableStyleId>{64439FB1-611C-4021-B5D6-1DC89F42EB48}</a:tableStyleId>
              </a:tblPr>
              <a:tblGrid>
                <a:gridCol w="6035225"/>
              </a:tblGrid>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comp_sepala,larg_sepala,comp_petala,larg_petala,classe</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5.1,3.5,1.4,0.2,Iris-setosa</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4.9,3.0,1.4,0.2,Iris-setosa</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4.7,3.2,1.3,0.2,Iris-setosa</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4.6,3.1,1.5,0.2,Iris-setosa</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5.0,3.6,1.4,0.2,Iris-setosa</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4.6,3.2,1.4,0.2,Iris-setosa</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5.3,3.7,1.5,0.2,Iris-setosa</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5.0,3.3,1.4,0.2,Iris-setosa</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7.0,3.2,4.7,1.4,Iris-versicolor</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6.4,3.2,4.5,1.5,Iris-versicolor</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6.9,3.1,4.9,1.5,Iris-versicolor</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5.6,3.0,4.5,1.5,Iris-versicolor</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5.8,2.7,4.1,1.0,Iris-versicolor</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6.2,2.2,4.5,1.5,Iris-versicolor</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5.8,2.7,3.9,1.2,Iris-versicolor</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6.0,2.7,5.1,1.6,Iris-versicolor</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5.7,2.8,4.1,1.3,Iris-versicolor</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6.3,3.3,6.0,2.5,Iris-virginica</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5.8,2.7,5.1,1.9,Iris-virginica</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7.1,3.0,5.9,2.1,Iris-virginica</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6.3,2.9,5.6,1.8,Iris-virginica</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6.5,3.0,5.8,2.2,Iris-virginica</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7.6,3.0,6.6,2.1,Iris-virginica</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4.9,2.5,4.5,1.7,Iris-virginica</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7.3,2.9,6.3,1.8,Iris-virginica</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6.7,2.5,5.8,1.8,Iris-virginica</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7.2,3.6,6.1,2.5,Iris-virginica</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6.5,3.2,5.1,2.0,Iris-virginica</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6.4,2.7,5.3,1.9,Iris-virginica</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6.8,3.0,5.5,2.1,Iris-virginica</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5.7,2.5,5.0,2.0,Iris-virginica</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5.8,2.8,5.1,2.4,Iris-virginica</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6.4,3.2,5.3,2.3,Iris-virginica</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8575">
                <a:tc>
                  <a:txBody>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6.5,3.0,5.5,1.8,Iris-virginica</a:t>
                      </a:r>
                      <a:endParaRPr sz="1400" u="none" cap="none" strike="noStrike"/>
                    </a:p>
                  </a:txBody>
                  <a:tcPr marT="3100" marB="0" marR="3100" marL="310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501" name="Google Shape;501;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32"/>
          <p:cNvSpPr txBox="1"/>
          <p:nvPr>
            <p:ph type="title"/>
          </p:nvPr>
        </p:nvSpPr>
        <p:spPr>
          <a:xfrm>
            <a:off x="508000" y="152400"/>
            <a:ext cx="11040533" cy="533400"/>
          </a:xfrm>
          <a:prstGeom prst="rect">
            <a:avLst/>
          </a:prstGeom>
          <a:noFill/>
          <a:ln>
            <a:noFill/>
          </a:ln>
        </p:spPr>
        <p:txBody>
          <a:bodyPr anchorCtr="0" anchor="ctr" bIns="45700" lIns="91425" spcFirstLastPara="1" rIns="91425" wrap="square" tIns="45700">
            <a:noAutofit/>
          </a:bodyPr>
          <a:lstStyle/>
          <a:p>
            <a:pPr indent="0" lvl="0" marL="484632" rtl="0" algn="l">
              <a:lnSpc>
                <a:spcPct val="90000"/>
              </a:lnSpc>
              <a:spcBef>
                <a:spcPts val="0"/>
              </a:spcBef>
              <a:spcAft>
                <a:spcPts val="0"/>
              </a:spcAft>
              <a:buClr>
                <a:schemeClr val="dk1"/>
              </a:buClr>
              <a:buSzPts val="5400"/>
              <a:buFont typeface="Calibri"/>
              <a:buNone/>
            </a:pPr>
            <a:r>
              <a:rPr lang="pt-BR" sz="5400"/>
              <a:t>Iris Data Set  </a:t>
            </a:r>
            <a:endParaRPr/>
          </a:p>
        </p:txBody>
      </p:sp>
      <p:sp>
        <p:nvSpPr>
          <p:cNvPr id="507" name="Google Shape;507;p32"/>
          <p:cNvSpPr txBox="1"/>
          <p:nvPr>
            <p:ph idx="1" type="body"/>
          </p:nvPr>
        </p:nvSpPr>
        <p:spPr>
          <a:xfrm>
            <a:off x="877824" y="1219200"/>
            <a:ext cx="6400800" cy="5090120"/>
          </a:xfrm>
          <a:prstGeom prst="rect">
            <a:avLst/>
          </a:prstGeom>
          <a:noFill/>
          <a:ln>
            <a:noFill/>
          </a:ln>
        </p:spPr>
        <p:txBody>
          <a:bodyPr anchorCtr="0" anchor="t" bIns="45700" lIns="91425" spcFirstLastPara="1" rIns="91425" wrap="square" tIns="45700">
            <a:normAutofit lnSpcReduction="10000"/>
          </a:bodyPr>
          <a:lstStyle/>
          <a:p>
            <a:pPr indent="-384046" lvl="0" marL="448056" rtl="0" algn="l">
              <a:lnSpc>
                <a:spcPct val="90000"/>
              </a:lnSpc>
              <a:spcBef>
                <a:spcPts val="0"/>
              </a:spcBef>
              <a:spcAft>
                <a:spcPts val="0"/>
              </a:spcAft>
              <a:buClr>
                <a:schemeClr val="dk1"/>
              </a:buClr>
              <a:buSzPts val="2800"/>
              <a:buFont typeface="Noto Sans Symbols"/>
              <a:buChar char="⦿"/>
            </a:pPr>
            <a:r>
              <a:rPr lang="pt-BR"/>
              <a:t>Muitas das técnicas exploratórias  dos dados são ilustradas com o conjunto de dados Iris.</a:t>
            </a:r>
            <a:endParaRPr/>
          </a:p>
          <a:p>
            <a:pPr indent="-228600" lvl="1" marL="822960" rtl="0" algn="l">
              <a:lnSpc>
                <a:spcPct val="90000"/>
              </a:lnSpc>
              <a:spcBef>
                <a:spcPts val="500"/>
              </a:spcBef>
              <a:spcAft>
                <a:spcPts val="0"/>
              </a:spcAft>
              <a:buClr>
                <a:schemeClr val="dk1"/>
              </a:buClr>
              <a:buSzPts val="2400"/>
              <a:buFont typeface="Verdana"/>
              <a:buChar char="›"/>
            </a:pPr>
            <a:r>
              <a:rPr lang="pt-BR"/>
              <a:t>Pode ser obtida no UCI Machine Learning Repository </a:t>
            </a:r>
            <a:br>
              <a:rPr lang="pt-BR"/>
            </a:br>
            <a:r>
              <a:rPr lang="pt-BR"/>
              <a:t>http://www.ics.uci.edu/~mlearn/MLRepository.html </a:t>
            </a:r>
            <a:endParaRPr/>
          </a:p>
          <a:p>
            <a:pPr indent="-228600" lvl="1" marL="822960" rtl="0" algn="l">
              <a:lnSpc>
                <a:spcPct val="90000"/>
              </a:lnSpc>
              <a:spcBef>
                <a:spcPts val="500"/>
              </a:spcBef>
              <a:spcAft>
                <a:spcPts val="0"/>
              </a:spcAft>
              <a:buClr>
                <a:schemeClr val="dk1"/>
              </a:buClr>
              <a:buSzPts val="2800"/>
              <a:buFont typeface="Verdana"/>
              <a:buChar char="›"/>
            </a:pPr>
            <a:r>
              <a:rPr lang="pt-BR" sz="2800"/>
              <a:t>Três tipos de flores (classes):</a:t>
            </a:r>
            <a:endParaRPr/>
          </a:p>
          <a:p>
            <a:pPr indent="-228600" lvl="2" marL="1106424" rtl="0" algn="l">
              <a:lnSpc>
                <a:spcPct val="90000"/>
              </a:lnSpc>
              <a:spcBef>
                <a:spcPts val="500"/>
              </a:spcBef>
              <a:spcAft>
                <a:spcPts val="0"/>
              </a:spcAft>
              <a:buClr>
                <a:schemeClr val="dk1"/>
              </a:buClr>
              <a:buSzPts val="1800"/>
              <a:buFont typeface="Noto Sans Symbols"/>
              <a:buChar char="●"/>
            </a:pPr>
            <a:r>
              <a:rPr lang="pt-BR" sz="1800"/>
              <a:t> </a:t>
            </a:r>
            <a:r>
              <a:rPr lang="pt-BR" sz="2400"/>
              <a:t>Setosa</a:t>
            </a:r>
            <a:endParaRPr sz="2400"/>
          </a:p>
          <a:p>
            <a:pPr indent="-228600" lvl="2" marL="1106424" rtl="0" algn="l">
              <a:lnSpc>
                <a:spcPct val="90000"/>
              </a:lnSpc>
              <a:spcBef>
                <a:spcPts val="500"/>
              </a:spcBef>
              <a:spcAft>
                <a:spcPts val="0"/>
              </a:spcAft>
              <a:buClr>
                <a:schemeClr val="dk1"/>
              </a:buClr>
              <a:buSzPts val="2400"/>
              <a:buFont typeface="Noto Sans Symbols"/>
              <a:buChar char="●"/>
            </a:pPr>
            <a:r>
              <a:rPr lang="pt-BR" sz="2400"/>
              <a:t> Virgínica </a:t>
            </a:r>
            <a:endParaRPr/>
          </a:p>
          <a:p>
            <a:pPr indent="-228600" lvl="2" marL="1106424" rtl="0" algn="l">
              <a:lnSpc>
                <a:spcPct val="90000"/>
              </a:lnSpc>
              <a:spcBef>
                <a:spcPts val="500"/>
              </a:spcBef>
              <a:spcAft>
                <a:spcPts val="0"/>
              </a:spcAft>
              <a:buClr>
                <a:schemeClr val="dk1"/>
              </a:buClr>
              <a:buSzPts val="2400"/>
              <a:buFont typeface="Noto Sans Symbols"/>
              <a:buChar char="●"/>
            </a:pPr>
            <a:r>
              <a:rPr lang="pt-BR" sz="2400"/>
              <a:t> Versicolor</a:t>
            </a:r>
            <a:endParaRPr/>
          </a:p>
          <a:p>
            <a:pPr indent="-228600" lvl="1" marL="822960" rtl="0" algn="l">
              <a:lnSpc>
                <a:spcPct val="90000"/>
              </a:lnSpc>
              <a:spcBef>
                <a:spcPts val="500"/>
              </a:spcBef>
              <a:spcAft>
                <a:spcPts val="0"/>
              </a:spcAft>
              <a:buClr>
                <a:schemeClr val="dk1"/>
              </a:buClr>
              <a:buSzPts val="2800"/>
              <a:buFont typeface="Verdana"/>
              <a:buChar char="›"/>
            </a:pPr>
            <a:r>
              <a:rPr lang="pt-BR" sz="2800"/>
              <a:t>Quatro atributos</a:t>
            </a:r>
            <a:endParaRPr sz="2800"/>
          </a:p>
          <a:p>
            <a:pPr indent="-228600" lvl="2" marL="1106424" rtl="0" algn="l">
              <a:lnSpc>
                <a:spcPct val="90000"/>
              </a:lnSpc>
              <a:spcBef>
                <a:spcPts val="500"/>
              </a:spcBef>
              <a:spcAft>
                <a:spcPts val="0"/>
              </a:spcAft>
              <a:buClr>
                <a:schemeClr val="dk1"/>
              </a:buClr>
              <a:buSzPts val="2400"/>
              <a:buFont typeface="Noto Sans Symbols"/>
              <a:buChar char="●"/>
            </a:pPr>
            <a:r>
              <a:rPr lang="pt-BR" sz="2400"/>
              <a:t>Largura e comprimento da sépala</a:t>
            </a:r>
            <a:endParaRPr sz="2400"/>
          </a:p>
          <a:p>
            <a:pPr indent="-228600" lvl="2" marL="1106424" rtl="0" algn="l">
              <a:lnSpc>
                <a:spcPct val="90000"/>
              </a:lnSpc>
              <a:spcBef>
                <a:spcPts val="500"/>
              </a:spcBef>
              <a:spcAft>
                <a:spcPts val="0"/>
              </a:spcAft>
              <a:buClr>
                <a:schemeClr val="dk1"/>
              </a:buClr>
              <a:buSzPts val="2400"/>
              <a:buFont typeface="Noto Sans Symbols"/>
              <a:buChar char="●"/>
            </a:pPr>
            <a:r>
              <a:rPr lang="pt-BR" sz="2400"/>
              <a:t>Largura e comprimento da pétala</a:t>
            </a:r>
            <a:endParaRPr sz="2400"/>
          </a:p>
        </p:txBody>
      </p:sp>
      <p:sp>
        <p:nvSpPr>
          <p:cNvPr id="508" name="Google Shape;508;p32"/>
          <p:cNvSpPr txBox="1"/>
          <p:nvPr/>
        </p:nvSpPr>
        <p:spPr>
          <a:xfrm>
            <a:off x="4556126" y="2906713"/>
            <a:ext cx="2073275"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p:txBody>
      </p:sp>
      <p:sp>
        <p:nvSpPr>
          <p:cNvPr id="509" name="Google Shape;509;p32"/>
          <p:cNvSpPr/>
          <p:nvPr/>
        </p:nvSpPr>
        <p:spPr>
          <a:xfrm>
            <a:off x="164592" y="6515342"/>
            <a:ext cx="12027408"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pt-BR" sz="1050" u="none" cap="none" strike="noStrike">
                <a:solidFill>
                  <a:srgbClr val="00B0F0"/>
                </a:solidFill>
                <a:latin typeface="Times New Roman"/>
                <a:ea typeface="Times New Roman"/>
                <a:cs typeface="Times New Roman"/>
                <a:sym typeface="Times New Roman"/>
              </a:rPr>
              <a:t>Virginica. Robert H. Mohlenbrock. USDA NRCS. 1995. Northeast wetland flora: Field office guide to plant species. Northeast National Technical Center, Chester, PA. Courtesy of USDA NRCS Wetland Science Institute. </a:t>
            </a:r>
            <a:endParaRPr b="0" i="0" sz="1200" u="none" cap="none" strike="noStrike">
              <a:solidFill>
                <a:srgbClr val="00B0F0"/>
              </a:solidFill>
              <a:latin typeface="Times New Roman"/>
              <a:ea typeface="Times New Roman"/>
              <a:cs typeface="Times New Roman"/>
              <a:sym typeface="Times New Roman"/>
            </a:endParaRPr>
          </a:p>
        </p:txBody>
      </p:sp>
      <p:pic>
        <p:nvPicPr>
          <p:cNvPr id="510" name="Google Shape;510;p32"/>
          <p:cNvPicPr preferRelativeResize="0"/>
          <p:nvPr/>
        </p:nvPicPr>
        <p:blipFill rotWithShape="1">
          <a:blip r:embed="rId3">
            <a:alphaModFix/>
          </a:blip>
          <a:srcRect b="0" l="0" r="0" t="0"/>
          <a:stretch/>
        </p:blipFill>
        <p:spPr>
          <a:xfrm>
            <a:off x="7451217" y="342658"/>
            <a:ext cx="3427413" cy="2284413"/>
          </a:xfrm>
          <a:prstGeom prst="rect">
            <a:avLst/>
          </a:prstGeom>
          <a:noFill/>
          <a:ln>
            <a:noFill/>
          </a:ln>
        </p:spPr>
      </p:pic>
      <p:pic>
        <p:nvPicPr>
          <p:cNvPr descr="http://www.nucleodeaprendizagem.com.br/flower.jpg" id="511" name="Google Shape;511;p32"/>
          <p:cNvPicPr preferRelativeResize="0"/>
          <p:nvPr/>
        </p:nvPicPr>
        <p:blipFill rotWithShape="1">
          <a:blip r:embed="rId4">
            <a:alphaModFix/>
          </a:blip>
          <a:srcRect b="0" l="0" r="0" t="0"/>
          <a:stretch/>
        </p:blipFill>
        <p:spPr>
          <a:xfrm>
            <a:off x="7713404" y="3048664"/>
            <a:ext cx="2903038" cy="283906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5" name="Shape 515"/>
        <p:cNvGrpSpPr/>
        <p:nvPr/>
      </p:nvGrpSpPr>
      <p:grpSpPr>
        <a:xfrm>
          <a:off x="0" y="0"/>
          <a:ext cx="0" cy="0"/>
          <a:chOff x="0" y="0"/>
          <a:chExt cx="0" cy="0"/>
        </a:xfrm>
      </p:grpSpPr>
      <p:sp>
        <p:nvSpPr>
          <p:cNvPr id="516" name="Google Shape;516;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pt-BR" sz="5400"/>
              <a:t>Observações da base Iris</a:t>
            </a:r>
            <a:endParaRPr/>
          </a:p>
        </p:txBody>
      </p:sp>
      <p:sp>
        <p:nvSpPr>
          <p:cNvPr id="517" name="Google Shape;517;p33"/>
          <p:cNvSpPr txBox="1"/>
          <p:nvPr>
            <p:ph idx="1" type="body"/>
          </p:nvPr>
        </p:nvSpPr>
        <p:spPr>
          <a:xfrm>
            <a:off x="838200" y="1929384"/>
            <a:ext cx="10515600" cy="425196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pt-BR"/>
              <a:t>O conjunto de dados das flores contém 150 amostras;</a:t>
            </a:r>
            <a:endParaRPr/>
          </a:p>
          <a:p>
            <a:pPr indent="-228600" lvl="0" marL="228600" rtl="0" algn="l">
              <a:lnSpc>
                <a:spcPct val="90000"/>
              </a:lnSpc>
              <a:spcBef>
                <a:spcPts val="1000"/>
              </a:spcBef>
              <a:spcAft>
                <a:spcPts val="0"/>
              </a:spcAft>
              <a:buClr>
                <a:schemeClr val="dk1"/>
              </a:buClr>
              <a:buSzPts val="2800"/>
              <a:buChar char="•"/>
            </a:pPr>
            <a:r>
              <a:rPr lang="pt-BR"/>
              <a:t>A largura da pétala é dividida nas categorias:</a:t>
            </a:r>
            <a:endParaRPr/>
          </a:p>
          <a:p>
            <a:pPr indent="-228600" lvl="1" marL="685800" rtl="0" algn="l">
              <a:lnSpc>
                <a:spcPct val="90000"/>
              </a:lnSpc>
              <a:spcBef>
                <a:spcPts val="500"/>
              </a:spcBef>
              <a:spcAft>
                <a:spcPts val="0"/>
              </a:spcAft>
              <a:buClr>
                <a:schemeClr val="dk1"/>
              </a:buClr>
              <a:buSzPts val="2800"/>
              <a:buChar char="•"/>
            </a:pPr>
            <a:r>
              <a:rPr lang="pt-BR" sz="2800"/>
              <a:t>Pequena – [0, 0.75]; </a:t>
            </a:r>
            <a:endParaRPr/>
          </a:p>
          <a:p>
            <a:pPr indent="-228600" lvl="1" marL="685800" rtl="0" algn="l">
              <a:lnSpc>
                <a:spcPct val="90000"/>
              </a:lnSpc>
              <a:spcBef>
                <a:spcPts val="500"/>
              </a:spcBef>
              <a:spcAft>
                <a:spcPts val="0"/>
              </a:spcAft>
              <a:buClr>
                <a:schemeClr val="dk1"/>
              </a:buClr>
              <a:buSzPts val="2800"/>
              <a:buChar char="•"/>
            </a:pPr>
            <a:r>
              <a:rPr lang="pt-BR" sz="2800"/>
              <a:t>Média – [0.75, 1.75];</a:t>
            </a:r>
            <a:endParaRPr/>
          </a:p>
          <a:p>
            <a:pPr indent="-228600" lvl="1" marL="685800" rtl="0" algn="l">
              <a:lnSpc>
                <a:spcPct val="90000"/>
              </a:lnSpc>
              <a:spcBef>
                <a:spcPts val="500"/>
              </a:spcBef>
              <a:spcAft>
                <a:spcPts val="0"/>
              </a:spcAft>
              <a:buClr>
                <a:schemeClr val="dk1"/>
              </a:buClr>
              <a:buSzPts val="2800"/>
              <a:buChar char="•"/>
            </a:pPr>
            <a:r>
              <a:rPr lang="pt-BR" sz="2800"/>
              <a:t>Grande – [1.75, ∞].</a:t>
            </a:r>
            <a:endParaRPr/>
          </a:p>
          <a:p>
            <a:pPr indent="-228600" lvl="0" marL="228600" rtl="0" algn="l">
              <a:lnSpc>
                <a:spcPct val="90000"/>
              </a:lnSpc>
              <a:spcBef>
                <a:spcPts val="1000"/>
              </a:spcBef>
              <a:spcAft>
                <a:spcPts val="0"/>
              </a:spcAft>
              <a:buClr>
                <a:schemeClr val="dk1"/>
              </a:buClr>
              <a:buSzPts val="2800"/>
              <a:buChar char="•"/>
            </a:pPr>
            <a:r>
              <a:rPr lang="pt-BR"/>
              <a:t>O comprimento da pétala é dividido nas categorias:</a:t>
            </a:r>
            <a:endParaRPr/>
          </a:p>
          <a:p>
            <a:pPr indent="-228600" lvl="1" marL="685800" rtl="0" algn="l">
              <a:lnSpc>
                <a:spcPct val="90000"/>
              </a:lnSpc>
              <a:spcBef>
                <a:spcPts val="500"/>
              </a:spcBef>
              <a:spcAft>
                <a:spcPts val="0"/>
              </a:spcAft>
              <a:buClr>
                <a:schemeClr val="dk1"/>
              </a:buClr>
              <a:buSzPts val="2800"/>
              <a:buChar char="•"/>
            </a:pPr>
            <a:r>
              <a:rPr lang="pt-BR" sz="2800"/>
              <a:t>Pequena – [0, 2.5]; </a:t>
            </a:r>
            <a:endParaRPr/>
          </a:p>
          <a:p>
            <a:pPr indent="-228600" lvl="1" marL="685800" rtl="0" algn="l">
              <a:lnSpc>
                <a:spcPct val="90000"/>
              </a:lnSpc>
              <a:spcBef>
                <a:spcPts val="500"/>
              </a:spcBef>
              <a:spcAft>
                <a:spcPts val="0"/>
              </a:spcAft>
              <a:buClr>
                <a:schemeClr val="dk1"/>
              </a:buClr>
              <a:buSzPts val="2800"/>
              <a:buChar char="•"/>
            </a:pPr>
            <a:r>
              <a:rPr lang="pt-BR" sz="2800"/>
              <a:t>Média – [2.5, 5];</a:t>
            </a:r>
            <a:endParaRPr/>
          </a:p>
          <a:p>
            <a:pPr indent="-228600" lvl="1" marL="685800" rtl="0" algn="l">
              <a:lnSpc>
                <a:spcPct val="90000"/>
              </a:lnSpc>
              <a:spcBef>
                <a:spcPts val="500"/>
              </a:spcBef>
              <a:spcAft>
                <a:spcPts val="0"/>
              </a:spcAft>
              <a:buClr>
                <a:schemeClr val="dk1"/>
              </a:buClr>
              <a:buSzPts val="2800"/>
              <a:buChar char="•"/>
            </a:pPr>
            <a:r>
              <a:rPr lang="pt-BR" sz="2800"/>
              <a:t>Grande – [5, ∞].</a:t>
            </a:r>
            <a:endParaRPr/>
          </a:p>
          <a:p>
            <a:pPr indent="-50800" lvl="1" marL="685800" rtl="0" algn="l">
              <a:lnSpc>
                <a:spcPct val="90000"/>
              </a:lnSpc>
              <a:spcBef>
                <a:spcPts val="500"/>
              </a:spcBef>
              <a:spcAft>
                <a:spcPts val="0"/>
              </a:spcAft>
              <a:buClr>
                <a:schemeClr val="dk1"/>
              </a:buClr>
              <a:buSzPts val="2800"/>
              <a:buNone/>
            </a:pPr>
            <a:r>
              <a:t/>
            </a:r>
            <a:endParaRPr sz="2800"/>
          </a:p>
        </p:txBody>
      </p:sp>
      <p:sp>
        <p:nvSpPr>
          <p:cNvPr id="518" name="Google Shape;518;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marR="0" rtl="0" algn="r">
              <a:lnSpc>
                <a:spcPct val="90000"/>
              </a:lnSpc>
              <a:spcBef>
                <a:spcPts val="0"/>
              </a:spcBef>
              <a:spcAft>
                <a:spcPts val="0"/>
              </a:spcAft>
              <a:buClr>
                <a:schemeClr val="dk1"/>
              </a:buClr>
              <a:buSzPts val="1800"/>
              <a:buFont typeface="Arial"/>
              <a:buNone/>
            </a:pPr>
            <a:fld id="{00000000-1234-1234-1234-123412341234}" type="slidenum">
              <a:rPr lang="pt-BR" sz="1800">
                <a:solidFill>
                  <a:schemeClr val="dk1"/>
                </a:solidFill>
                <a:latin typeface="Times New Roman"/>
                <a:ea typeface="Times New Roman"/>
                <a:cs typeface="Times New Roman"/>
                <a:sym typeface="Times New Roman"/>
              </a:rPr>
              <a:t>‹#›</a:t>
            </a:fld>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2" name="Shape 522"/>
        <p:cNvGrpSpPr/>
        <p:nvPr/>
      </p:nvGrpSpPr>
      <p:grpSpPr>
        <a:xfrm>
          <a:off x="0" y="0"/>
          <a:ext cx="0" cy="0"/>
          <a:chOff x="0" y="0"/>
          <a:chExt cx="0" cy="0"/>
        </a:xfrm>
      </p:grpSpPr>
      <p:sp>
        <p:nvSpPr>
          <p:cNvPr id="523" name="Google Shape;523;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pt-BR" sz="5400"/>
              <a:t>Regras derivadas da base Iris</a:t>
            </a:r>
            <a:endParaRPr/>
          </a:p>
        </p:txBody>
      </p:sp>
      <p:sp>
        <p:nvSpPr>
          <p:cNvPr id="524" name="Google Shape;524;p34"/>
          <p:cNvSpPr txBox="1"/>
          <p:nvPr>
            <p:ph idx="1" type="body"/>
          </p:nvPr>
        </p:nvSpPr>
        <p:spPr>
          <a:xfrm>
            <a:off x="838200" y="1929384"/>
            <a:ext cx="10515600" cy="425196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3200"/>
              <a:buChar char="•"/>
            </a:pPr>
            <a:r>
              <a:rPr lang="pt-BR" sz="3200"/>
              <a:t>Largura e comprimento pequenos de pétala significam Setosa;</a:t>
            </a:r>
            <a:endParaRPr/>
          </a:p>
          <a:p>
            <a:pPr indent="-228600" lvl="0" marL="228600" rtl="0" algn="l">
              <a:lnSpc>
                <a:spcPct val="90000"/>
              </a:lnSpc>
              <a:spcBef>
                <a:spcPts val="1000"/>
              </a:spcBef>
              <a:spcAft>
                <a:spcPts val="0"/>
              </a:spcAft>
              <a:buClr>
                <a:schemeClr val="dk1"/>
              </a:buClr>
              <a:buSzPts val="3200"/>
              <a:buChar char="•"/>
            </a:pPr>
            <a:r>
              <a:rPr lang="pt-BR" sz="3200"/>
              <a:t>Largura e comprimento médios de pétala significam Versicolor;</a:t>
            </a:r>
            <a:endParaRPr/>
          </a:p>
          <a:p>
            <a:pPr indent="-228600" lvl="0" marL="228600" rtl="0" algn="l">
              <a:lnSpc>
                <a:spcPct val="90000"/>
              </a:lnSpc>
              <a:spcBef>
                <a:spcPts val="1000"/>
              </a:spcBef>
              <a:spcAft>
                <a:spcPts val="0"/>
              </a:spcAft>
              <a:buClr>
                <a:schemeClr val="dk1"/>
              </a:buClr>
              <a:buSzPts val="3200"/>
              <a:buChar char="•"/>
            </a:pPr>
            <a:r>
              <a:rPr lang="pt-BR" sz="3200"/>
              <a:t>Largura e comprimento grandes de pétala significam Virgínica;</a:t>
            </a:r>
            <a:endParaRPr/>
          </a:p>
          <a:p>
            <a:pPr indent="-228600" lvl="0" marL="228600" rtl="0" algn="l">
              <a:lnSpc>
                <a:spcPct val="90000"/>
              </a:lnSpc>
              <a:spcBef>
                <a:spcPts val="1000"/>
              </a:spcBef>
              <a:spcAft>
                <a:spcPts val="0"/>
              </a:spcAft>
              <a:buClr>
                <a:schemeClr val="dk1"/>
              </a:buClr>
              <a:buSzPts val="3200"/>
              <a:buChar char="•"/>
            </a:pPr>
            <a:r>
              <a:rPr lang="pt-BR" sz="3200"/>
              <a:t>Embora estas regras não classifiquem todas as flores, elas fazem um bom (mas não perfeito) trabalho de classificação na maioria das flores.</a:t>
            </a:r>
            <a:endParaRPr/>
          </a:p>
          <a:p>
            <a:pPr indent="-25400" lvl="1" marL="685800" rtl="0" algn="l">
              <a:lnSpc>
                <a:spcPct val="90000"/>
              </a:lnSpc>
              <a:spcBef>
                <a:spcPts val="500"/>
              </a:spcBef>
              <a:spcAft>
                <a:spcPts val="0"/>
              </a:spcAft>
              <a:buClr>
                <a:schemeClr val="dk1"/>
              </a:buClr>
              <a:buSzPts val="3200"/>
              <a:buNone/>
            </a:pPr>
            <a:r>
              <a:t/>
            </a:r>
            <a:endParaRPr sz="3200"/>
          </a:p>
        </p:txBody>
      </p:sp>
      <p:sp>
        <p:nvSpPr>
          <p:cNvPr id="525" name="Google Shape;525;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marR="0" rtl="0" algn="r">
              <a:lnSpc>
                <a:spcPct val="90000"/>
              </a:lnSpc>
              <a:spcBef>
                <a:spcPts val="0"/>
              </a:spcBef>
              <a:spcAft>
                <a:spcPts val="0"/>
              </a:spcAft>
              <a:buClr>
                <a:schemeClr val="dk1"/>
              </a:buClr>
              <a:buSzPts val="1800"/>
              <a:buFont typeface="Arial"/>
              <a:buNone/>
            </a:pPr>
            <a:fld id="{00000000-1234-1234-1234-123412341234}" type="slidenum">
              <a:rPr lang="pt-BR" sz="1800">
                <a:solidFill>
                  <a:schemeClr val="dk1"/>
                </a:solidFill>
                <a:latin typeface="Times New Roman"/>
                <a:ea typeface="Times New Roman"/>
                <a:cs typeface="Times New Roman"/>
                <a:sym typeface="Times New Roman"/>
              </a:rPr>
              <a:t>‹#›</a:t>
            </a:fld>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9" name="Shape 529"/>
        <p:cNvGrpSpPr/>
        <p:nvPr/>
      </p:nvGrpSpPr>
      <p:grpSpPr>
        <a:xfrm>
          <a:off x="0" y="0"/>
          <a:ext cx="0" cy="0"/>
          <a:chOff x="0" y="0"/>
          <a:chExt cx="0" cy="0"/>
        </a:xfrm>
      </p:grpSpPr>
      <p:sp>
        <p:nvSpPr>
          <p:cNvPr id="530" name="Google Shape;530;p35"/>
          <p:cNvSpPr/>
          <p:nvPr/>
        </p:nvSpPr>
        <p:spPr>
          <a:xfrm>
            <a:off x="0"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1" name="Google Shape;531;p35"/>
          <p:cNvSpPr/>
          <p:nvPr/>
        </p:nvSpPr>
        <p:spPr>
          <a:xfrm>
            <a:off x="0" y="891540"/>
            <a:ext cx="722376" cy="5071110"/>
          </a:xfrm>
          <a:prstGeom prst="rect">
            <a:avLst/>
          </a:prstGeom>
          <a:solidFill>
            <a:srgbClr val="4C52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32" name="Google Shape;532;p35"/>
          <p:cNvPicPr preferRelativeResize="0"/>
          <p:nvPr/>
        </p:nvPicPr>
        <p:blipFill rotWithShape="1">
          <a:blip r:embed="rId3">
            <a:alphaModFix/>
          </a:blip>
          <a:srcRect b="0" l="0" r="0" t="0"/>
          <a:stretch/>
        </p:blipFill>
        <p:spPr>
          <a:xfrm>
            <a:off x="952237" y="1269042"/>
            <a:ext cx="11242174" cy="4693607"/>
          </a:xfrm>
          <a:prstGeom prst="rect">
            <a:avLst/>
          </a:prstGeom>
          <a:noFill/>
          <a:ln>
            <a:noFill/>
          </a:ln>
        </p:spPr>
      </p:pic>
      <p:sp>
        <p:nvSpPr>
          <p:cNvPr id="533" name="Google Shape;533;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7" name="Shape 537"/>
        <p:cNvGrpSpPr/>
        <p:nvPr/>
      </p:nvGrpSpPr>
      <p:grpSpPr>
        <a:xfrm>
          <a:off x="0" y="0"/>
          <a:ext cx="0" cy="0"/>
          <a:chOff x="0" y="0"/>
          <a:chExt cx="0" cy="0"/>
        </a:xfrm>
      </p:grpSpPr>
      <p:sp>
        <p:nvSpPr>
          <p:cNvPr id="538" name="Google Shape;538;p36"/>
          <p:cNvSpPr/>
          <p:nvPr/>
        </p:nvSpPr>
        <p:spPr>
          <a:xfrm>
            <a:off x="0"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9" name="Google Shape;539;p36"/>
          <p:cNvSpPr/>
          <p:nvPr/>
        </p:nvSpPr>
        <p:spPr>
          <a:xfrm>
            <a:off x="0" y="891540"/>
            <a:ext cx="722376" cy="5071110"/>
          </a:xfrm>
          <a:prstGeom prst="rect">
            <a:avLst/>
          </a:prstGeom>
          <a:solidFill>
            <a:srgbClr val="4C52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40" name="Google Shape;540;p36"/>
          <p:cNvPicPr preferRelativeResize="0"/>
          <p:nvPr/>
        </p:nvPicPr>
        <p:blipFill rotWithShape="1">
          <a:blip r:embed="rId3">
            <a:alphaModFix/>
          </a:blip>
          <a:srcRect b="0" l="0" r="0" t="0"/>
          <a:stretch/>
        </p:blipFill>
        <p:spPr>
          <a:xfrm>
            <a:off x="1352250" y="257653"/>
            <a:ext cx="10230150" cy="6342693"/>
          </a:xfrm>
          <a:prstGeom prst="rect">
            <a:avLst/>
          </a:prstGeom>
          <a:noFill/>
          <a:ln>
            <a:noFill/>
          </a:ln>
        </p:spPr>
      </p:pic>
      <p:sp>
        <p:nvSpPr>
          <p:cNvPr id="541" name="Google Shape;541;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Situação Problema</a:t>
            </a:r>
            <a:endParaRPr/>
          </a:p>
        </p:txBody>
      </p:sp>
      <p:sp>
        <p:nvSpPr>
          <p:cNvPr id="547" name="Google Shape;547;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rgbClr val="000000"/>
              </a:buClr>
              <a:buSzPct val="100000"/>
              <a:buNone/>
            </a:pPr>
            <a:r>
              <a:rPr lang="pt-BR" sz="3200">
                <a:solidFill>
                  <a:srgbClr val="000000"/>
                </a:solidFill>
                <a:latin typeface="Calibri"/>
                <a:ea typeface="Calibri"/>
                <a:cs typeface="Calibri"/>
                <a:sym typeface="Calibri"/>
              </a:rPr>
              <a:t>Nos dias atuais as organizações precisam analisar um grande volume de dados, esses dados são gerados em tempo real e na sua maioria não estão organizados, estruturados como em um banco de dados. </a:t>
            </a:r>
            <a:endParaRPr/>
          </a:p>
          <a:p>
            <a:pPr indent="0" lvl="0" marL="0" rtl="0" algn="l">
              <a:lnSpc>
                <a:spcPct val="90000"/>
              </a:lnSpc>
              <a:spcBef>
                <a:spcPts val="1000"/>
              </a:spcBef>
              <a:spcAft>
                <a:spcPts val="0"/>
              </a:spcAft>
              <a:buClr>
                <a:srgbClr val="000000"/>
              </a:buClr>
              <a:buSzPct val="100000"/>
              <a:buNone/>
            </a:pPr>
            <a:r>
              <a:rPr lang="pt-BR" sz="3200">
                <a:solidFill>
                  <a:srgbClr val="000000"/>
                </a:solidFill>
                <a:latin typeface="Calibri"/>
                <a:ea typeface="Calibri"/>
                <a:cs typeface="Calibri"/>
                <a:sym typeface="Calibri"/>
              </a:rPr>
              <a:t>Esses grandes volumes de dados são gerados de várias fontes, empresas de telecomunicações, vendas ao varejo, </a:t>
            </a:r>
            <a:r>
              <a:rPr lang="pt-BR" sz="3200">
                <a:solidFill>
                  <a:srgbClr val="000000"/>
                </a:solidFill>
              </a:rPr>
              <a:t>comércio</a:t>
            </a:r>
            <a:r>
              <a:rPr lang="pt-BR" sz="3200">
                <a:solidFill>
                  <a:srgbClr val="000000"/>
                </a:solidFill>
                <a:latin typeface="Calibri"/>
                <a:ea typeface="Calibri"/>
                <a:cs typeface="Calibri"/>
                <a:sym typeface="Calibri"/>
              </a:rPr>
              <a:t> eletrônico, mídias sociais, mercado financeiro, internet ou seja de diversas áreas que fornecem um grande volume de dados. </a:t>
            </a:r>
            <a:endParaRPr/>
          </a:p>
          <a:p>
            <a:pPr indent="0" lvl="0" marL="0" rtl="0" algn="l">
              <a:lnSpc>
                <a:spcPct val="90000"/>
              </a:lnSpc>
              <a:spcBef>
                <a:spcPts val="1000"/>
              </a:spcBef>
              <a:spcAft>
                <a:spcPts val="0"/>
              </a:spcAft>
              <a:buClr>
                <a:srgbClr val="000000"/>
              </a:buClr>
              <a:buSzPct val="100000"/>
              <a:buNone/>
            </a:pPr>
            <a:r>
              <a:rPr lang="pt-BR" sz="3200">
                <a:solidFill>
                  <a:srgbClr val="000000"/>
                </a:solidFill>
                <a:latin typeface="Calibri"/>
                <a:ea typeface="Calibri"/>
                <a:cs typeface="Calibri"/>
                <a:sym typeface="Calibri"/>
              </a:rPr>
              <a:t>Isso faz com que os dados necessitem de um tratamento especial. </a:t>
            </a:r>
            <a:endParaRPr/>
          </a:p>
          <a:p>
            <a:pPr indent="0" lvl="0" marL="0" rtl="0" algn="l">
              <a:lnSpc>
                <a:spcPct val="90000"/>
              </a:lnSpc>
              <a:spcBef>
                <a:spcPts val="1000"/>
              </a:spcBef>
              <a:spcAft>
                <a:spcPts val="0"/>
              </a:spcAft>
              <a:buClr>
                <a:srgbClr val="FF0000"/>
              </a:buClr>
              <a:buSzPct val="100000"/>
              <a:buNone/>
            </a:pPr>
            <a:r>
              <a:rPr lang="pt-BR" sz="3200">
                <a:solidFill>
                  <a:srgbClr val="FF0000"/>
                </a:solidFill>
                <a:latin typeface="Calibri"/>
                <a:ea typeface="Calibri"/>
                <a:cs typeface="Calibri"/>
                <a:sym typeface="Calibri"/>
              </a:rPr>
              <a:t>Nesse caso se o usuário quiser uma solução em tempo real, deve fazer uso das técnicas que o Big Data oferece?</a:t>
            </a:r>
            <a:endParaRPr/>
          </a:p>
        </p:txBody>
      </p:sp>
      <p:sp>
        <p:nvSpPr>
          <p:cNvPr id="548" name="Google Shape;548;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Questão 1 - Podemos definir a fórmula que estrutura o Big Data como:</a:t>
            </a:r>
            <a:endParaRPr/>
          </a:p>
        </p:txBody>
      </p:sp>
      <p:sp>
        <p:nvSpPr>
          <p:cNvPr id="554" name="Google Shape;554;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rgbClr val="000000"/>
              </a:buClr>
              <a:buSzPts val="3000"/>
              <a:buNone/>
            </a:pPr>
            <a:r>
              <a:rPr lang="pt-BR" sz="3000">
                <a:solidFill>
                  <a:srgbClr val="000000"/>
                </a:solidFill>
                <a:latin typeface="Calibri"/>
                <a:ea typeface="Calibri"/>
                <a:cs typeface="Calibri"/>
                <a:sym typeface="Calibri"/>
              </a:rPr>
              <a:t>A) Volume + variedade + agilidade + efetividade, tudo agregando + valor + atualidade.</a:t>
            </a:r>
            <a:endParaRPr/>
          </a:p>
          <a:p>
            <a:pPr indent="0" lvl="0" marL="0" rtl="0" algn="l">
              <a:lnSpc>
                <a:spcPct val="90000"/>
              </a:lnSpc>
              <a:spcBef>
                <a:spcPts val="1000"/>
              </a:spcBef>
              <a:spcAft>
                <a:spcPts val="0"/>
              </a:spcAft>
              <a:buClr>
                <a:srgbClr val="000000"/>
              </a:buClr>
              <a:buSzPts val="3000"/>
              <a:buNone/>
            </a:pPr>
            <a:r>
              <a:rPr lang="pt-BR" sz="3000">
                <a:solidFill>
                  <a:srgbClr val="000000"/>
                </a:solidFill>
                <a:latin typeface="Calibri"/>
                <a:ea typeface="Calibri"/>
                <a:cs typeface="Calibri"/>
                <a:sym typeface="Calibri"/>
              </a:rPr>
              <a:t>B) Volume + oportunidade + segurança + veracidade, tudo agregando + valor.</a:t>
            </a:r>
            <a:endParaRPr/>
          </a:p>
          <a:p>
            <a:pPr indent="0" lvl="0" marL="0" rtl="0" algn="l">
              <a:lnSpc>
                <a:spcPct val="90000"/>
              </a:lnSpc>
              <a:spcBef>
                <a:spcPts val="1000"/>
              </a:spcBef>
              <a:spcAft>
                <a:spcPts val="0"/>
              </a:spcAft>
              <a:buClr>
                <a:srgbClr val="000000"/>
              </a:buClr>
              <a:buSzPts val="3000"/>
              <a:buNone/>
            </a:pPr>
            <a:r>
              <a:rPr lang="pt-BR" sz="3000">
                <a:solidFill>
                  <a:srgbClr val="000000"/>
                </a:solidFill>
                <a:latin typeface="Calibri"/>
                <a:ea typeface="Calibri"/>
                <a:cs typeface="Calibri"/>
                <a:sym typeface="Calibri"/>
              </a:rPr>
              <a:t>C) Dimensão + variedade + otimização + veracidade, tudo agregando + agilidade.</a:t>
            </a:r>
            <a:endParaRPr/>
          </a:p>
          <a:p>
            <a:pPr indent="0" lvl="0" marL="0" rtl="0" algn="l">
              <a:lnSpc>
                <a:spcPct val="90000"/>
              </a:lnSpc>
              <a:spcBef>
                <a:spcPts val="1000"/>
              </a:spcBef>
              <a:spcAft>
                <a:spcPts val="0"/>
              </a:spcAft>
              <a:buClr>
                <a:srgbClr val="000000"/>
              </a:buClr>
              <a:buSzPts val="3000"/>
              <a:buNone/>
            </a:pPr>
            <a:r>
              <a:rPr lang="pt-BR" sz="3000">
                <a:solidFill>
                  <a:srgbClr val="000000"/>
                </a:solidFill>
                <a:latin typeface="Calibri"/>
                <a:ea typeface="Calibri"/>
                <a:cs typeface="Calibri"/>
                <a:sym typeface="Calibri"/>
              </a:rPr>
              <a:t>D) Volume + variedade + velocidade + veracidade, tudo agregando + valor.</a:t>
            </a:r>
            <a:endParaRPr/>
          </a:p>
          <a:p>
            <a:pPr indent="0" lvl="0" marL="0" rtl="0" algn="l">
              <a:lnSpc>
                <a:spcPct val="90000"/>
              </a:lnSpc>
              <a:spcBef>
                <a:spcPts val="1000"/>
              </a:spcBef>
              <a:spcAft>
                <a:spcPts val="0"/>
              </a:spcAft>
              <a:buClr>
                <a:srgbClr val="000000"/>
              </a:buClr>
              <a:buSzPts val="3000"/>
              <a:buNone/>
            </a:pPr>
            <a:r>
              <a:rPr lang="pt-BR" sz="3000">
                <a:solidFill>
                  <a:srgbClr val="000000"/>
                </a:solidFill>
                <a:latin typeface="Calibri"/>
                <a:ea typeface="Calibri"/>
                <a:cs typeface="Calibri"/>
                <a:sym typeface="Calibri"/>
              </a:rPr>
              <a:t>E) Volume + disponibilidade + velocidade + portabilidade, tudo requerendo valor.</a:t>
            </a:r>
            <a:endParaRPr/>
          </a:p>
        </p:txBody>
      </p:sp>
      <p:sp>
        <p:nvSpPr>
          <p:cNvPr id="555" name="Google Shape;555;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39"/>
          <p:cNvSpPr txBox="1"/>
          <p:nvPr>
            <p:ph type="title"/>
          </p:nvPr>
        </p:nvSpPr>
        <p:spPr>
          <a:xfrm>
            <a:off x="449179" y="365124"/>
            <a:ext cx="11293642" cy="330851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alibri"/>
              <a:buNone/>
            </a:pPr>
            <a:r>
              <a:rPr lang="pt-BR" sz="4000"/>
              <a:t>Questão 2 - O processamento de grandes quantidades de dados é muito utilizado em plataformas que usam a linguagem de programação Java, sistemas distribuídos com ênfase no uso de clusters, voltadas em MapReduce e no GoogleFS. A plataforma que mais se adequa é:</a:t>
            </a:r>
            <a:endParaRPr/>
          </a:p>
        </p:txBody>
      </p:sp>
      <p:sp>
        <p:nvSpPr>
          <p:cNvPr id="561" name="Google Shape;561;p39"/>
          <p:cNvSpPr txBox="1"/>
          <p:nvPr>
            <p:ph idx="1" type="body"/>
          </p:nvPr>
        </p:nvSpPr>
        <p:spPr>
          <a:xfrm>
            <a:off x="838200" y="4154905"/>
            <a:ext cx="10515600" cy="255144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rgbClr val="000000"/>
              </a:buClr>
              <a:buSzPts val="3000"/>
              <a:buNone/>
            </a:pPr>
            <a:r>
              <a:rPr lang="pt-BR" sz="3000">
                <a:solidFill>
                  <a:srgbClr val="000000"/>
                </a:solidFill>
                <a:latin typeface="Calibri"/>
                <a:ea typeface="Calibri"/>
                <a:cs typeface="Calibri"/>
                <a:sym typeface="Calibri"/>
              </a:rPr>
              <a:t>A) Yam Common.</a:t>
            </a:r>
            <a:endParaRPr/>
          </a:p>
          <a:p>
            <a:pPr indent="0" lvl="0" marL="0" rtl="0" algn="l">
              <a:lnSpc>
                <a:spcPct val="90000"/>
              </a:lnSpc>
              <a:spcBef>
                <a:spcPts val="1000"/>
              </a:spcBef>
              <a:spcAft>
                <a:spcPts val="0"/>
              </a:spcAft>
              <a:buClr>
                <a:srgbClr val="000000"/>
              </a:buClr>
              <a:buSzPts val="3000"/>
              <a:buNone/>
            </a:pPr>
            <a:r>
              <a:rPr lang="pt-BR" sz="3000">
                <a:solidFill>
                  <a:srgbClr val="000000"/>
                </a:solidFill>
                <a:latin typeface="Calibri"/>
                <a:ea typeface="Calibri"/>
                <a:cs typeface="Calibri"/>
                <a:sym typeface="Calibri"/>
              </a:rPr>
              <a:t>B) GoogleCrush.</a:t>
            </a:r>
            <a:endParaRPr/>
          </a:p>
          <a:p>
            <a:pPr indent="0" lvl="0" marL="0" rtl="0" algn="l">
              <a:lnSpc>
                <a:spcPct val="90000"/>
              </a:lnSpc>
              <a:spcBef>
                <a:spcPts val="1000"/>
              </a:spcBef>
              <a:spcAft>
                <a:spcPts val="0"/>
              </a:spcAft>
              <a:buClr>
                <a:srgbClr val="000000"/>
              </a:buClr>
              <a:buSzPts val="3000"/>
              <a:buNone/>
            </a:pPr>
            <a:r>
              <a:rPr lang="pt-BR" sz="3000">
                <a:solidFill>
                  <a:srgbClr val="000000"/>
                </a:solidFill>
                <a:latin typeface="Calibri"/>
                <a:ea typeface="Calibri"/>
                <a:cs typeface="Calibri"/>
                <a:sym typeface="Calibri"/>
              </a:rPr>
              <a:t>C) EMRx.</a:t>
            </a:r>
            <a:endParaRPr/>
          </a:p>
          <a:p>
            <a:pPr indent="0" lvl="0" marL="0" rtl="0" algn="l">
              <a:lnSpc>
                <a:spcPct val="90000"/>
              </a:lnSpc>
              <a:spcBef>
                <a:spcPts val="1000"/>
              </a:spcBef>
              <a:spcAft>
                <a:spcPts val="0"/>
              </a:spcAft>
              <a:buClr>
                <a:srgbClr val="000000"/>
              </a:buClr>
              <a:buSzPts val="3000"/>
              <a:buNone/>
            </a:pPr>
            <a:r>
              <a:rPr lang="pt-BR" sz="3000">
                <a:solidFill>
                  <a:srgbClr val="000000"/>
                </a:solidFill>
                <a:latin typeface="Calibri"/>
                <a:ea typeface="Calibri"/>
                <a:cs typeface="Calibri"/>
                <a:sym typeface="Calibri"/>
              </a:rPr>
              <a:t>D) MapFix</a:t>
            </a:r>
            <a:endParaRPr sz="30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rgbClr val="000000"/>
              </a:buClr>
              <a:buSzPts val="3000"/>
              <a:buNone/>
            </a:pPr>
            <a:r>
              <a:rPr lang="pt-BR" sz="3000">
                <a:solidFill>
                  <a:srgbClr val="000000"/>
                </a:solidFill>
                <a:latin typeface="Calibri"/>
                <a:ea typeface="Calibri"/>
                <a:cs typeface="Calibri"/>
                <a:sym typeface="Calibri"/>
              </a:rPr>
              <a:t>E) Hadoop.</a:t>
            </a:r>
            <a:endParaRPr/>
          </a:p>
        </p:txBody>
      </p:sp>
      <p:sp>
        <p:nvSpPr>
          <p:cNvPr id="562" name="Google Shape;562;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sp>
        <p:nvSpPr>
          <p:cNvPr id="120" name="Google Shape;120;p4"/>
          <p:cNvSpPr txBox="1"/>
          <p:nvPr>
            <p:ph type="title"/>
          </p:nvPr>
        </p:nvSpPr>
        <p:spPr>
          <a:xfrm>
            <a:off x="630936" y="639520"/>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Calibri"/>
              <a:buNone/>
            </a:pPr>
            <a:r>
              <a:rPr lang="pt-BR" sz="3800">
                <a:solidFill>
                  <a:schemeClr val="dk1"/>
                </a:solidFill>
                <a:latin typeface="Calibri"/>
                <a:ea typeface="Calibri"/>
                <a:cs typeface="Calibri"/>
                <a:sym typeface="Calibri"/>
              </a:rPr>
              <a:t>Volume de dados no mundo</a:t>
            </a:r>
            <a:endParaRPr/>
          </a:p>
        </p:txBody>
      </p:sp>
      <p:sp>
        <p:nvSpPr>
          <p:cNvPr id="121" name="Google Shape;121;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pt-BR"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122" name="Google Shape;122;p4"/>
          <p:cNvSpPr txBox="1"/>
          <p:nvPr/>
        </p:nvSpPr>
        <p:spPr>
          <a:xfrm>
            <a:off x="630936" y="2807208"/>
            <a:ext cx="3429000" cy="3410712"/>
          </a:xfrm>
          <a:prstGeom prst="rect">
            <a:avLst/>
          </a:prstGeom>
          <a:noFill/>
          <a:ln>
            <a:noFill/>
          </a:ln>
        </p:spPr>
        <p:txBody>
          <a:bodyPr anchorCtr="0" anchor="t" bIns="45700" lIns="91425" spcFirstLastPara="1" rIns="91425" wrap="square" tIns="45700">
            <a:normAutofit fontScale="92500" lnSpcReduction="10000"/>
          </a:bodyPr>
          <a:lstStyle/>
          <a:p>
            <a:pPr indent="-99853" lvl="0" marL="0" marR="0" rtl="0" algn="l">
              <a:lnSpc>
                <a:spcPct val="90000"/>
              </a:lnSpc>
              <a:spcBef>
                <a:spcPts val="0"/>
              </a:spcBef>
              <a:spcAft>
                <a:spcPts val="0"/>
              </a:spcAft>
              <a:buClr>
                <a:schemeClr val="dk1"/>
              </a:buClr>
              <a:buSzPct val="100000"/>
              <a:buFont typeface="Arial"/>
              <a:buChar char="•"/>
            </a:pPr>
            <a:r>
              <a:rPr b="0" i="0" lang="pt-BR" sz="1700" u="none" cap="none" strike="noStrike">
                <a:solidFill>
                  <a:schemeClr val="dk1"/>
                </a:solidFill>
                <a:latin typeface="Calibri"/>
                <a:ea typeface="Calibri"/>
                <a:cs typeface="Calibri"/>
                <a:sym typeface="Calibri"/>
              </a:rPr>
              <a:t>1 Bit = Binary Digit</a:t>
            </a:r>
            <a:endParaRPr b="0" i="0" sz="1400" u="none" cap="none" strike="noStrike">
              <a:solidFill>
                <a:srgbClr val="000000"/>
              </a:solidFill>
              <a:latin typeface="Arial"/>
              <a:ea typeface="Arial"/>
              <a:cs typeface="Arial"/>
              <a:sym typeface="Arial"/>
            </a:endParaRPr>
          </a:p>
          <a:p>
            <a:pPr indent="-99853" lvl="0" marL="0" marR="0" rtl="0" algn="l">
              <a:lnSpc>
                <a:spcPct val="90000"/>
              </a:lnSpc>
              <a:spcBef>
                <a:spcPts val="600"/>
              </a:spcBef>
              <a:spcAft>
                <a:spcPts val="0"/>
              </a:spcAft>
              <a:buClr>
                <a:schemeClr val="dk1"/>
              </a:buClr>
              <a:buSzPct val="100000"/>
              <a:buFont typeface="Arial"/>
              <a:buChar char="•"/>
            </a:pPr>
            <a:r>
              <a:rPr b="0" i="0" lang="pt-BR" sz="1700" u="none" cap="none" strike="noStrike">
                <a:solidFill>
                  <a:schemeClr val="dk1"/>
                </a:solidFill>
                <a:latin typeface="Calibri"/>
                <a:ea typeface="Calibri"/>
                <a:cs typeface="Calibri"/>
                <a:sym typeface="Calibri"/>
              </a:rPr>
              <a:t>8 Bits = 1 Byte</a:t>
            </a:r>
            <a:endParaRPr b="0" i="0" sz="1400" u="none" cap="none" strike="noStrike">
              <a:solidFill>
                <a:srgbClr val="000000"/>
              </a:solidFill>
              <a:latin typeface="Arial"/>
              <a:ea typeface="Arial"/>
              <a:cs typeface="Arial"/>
              <a:sym typeface="Arial"/>
            </a:endParaRPr>
          </a:p>
          <a:p>
            <a:pPr indent="-99853" lvl="0" marL="0" marR="0" rtl="0" algn="l">
              <a:lnSpc>
                <a:spcPct val="90000"/>
              </a:lnSpc>
              <a:spcBef>
                <a:spcPts val="600"/>
              </a:spcBef>
              <a:spcAft>
                <a:spcPts val="0"/>
              </a:spcAft>
              <a:buClr>
                <a:schemeClr val="dk1"/>
              </a:buClr>
              <a:buSzPct val="100000"/>
              <a:buFont typeface="Arial"/>
              <a:buChar char="•"/>
            </a:pPr>
            <a:r>
              <a:rPr b="0" i="0" lang="pt-BR" sz="1700" u="none" cap="none" strike="noStrike">
                <a:solidFill>
                  <a:schemeClr val="dk1"/>
                </a:solidFill>
                <a:latin typeface="Calibri"/>
                <a:ea typeface="Calibri"/>
                <a:cs typeface="Calibri"/>
                <a:sym typeface="Calibri"/>
              </a:rPr>
              <a:t>1000 Bytes = 1 Kilobyte </a:t>
            </a:r>
            <a:endParaRPr b="0" i="0" sz="1400" u="none" cap="none" strike="noStrike">
              <a:solidFill>
                <a:srgbClr val="000000"/>
              </a:solidFill>
              <a:latin typeface="Arial"/>
              <a:ea typeface="Arial"/>
              <a:cs typeface="Arial"/>
              <a:sym typeface="Arial"/>
            </a:endParaRPr>
          </a:p>
          <a:p>
            <a:pPr indent="-99853" lvl="0" marL="0" marR="0" rtl="0" algn="l">
              <a:lnSpc>
                <a:spcPct val="90000"/>
              </a:lnSpc>
              <a:spcBef>
                <a:spcPts val="600"/>
              </a:spcBef>
              <a:spcAft>
                <a:spcPts val="0"/>
              </a:spcAft>
              <a:buClr>
                <a:schemeClr val="dk1"/>
              </a:buClr>
              <a:buSzPct val="100000"/>
              <a:buFont typeface="Arial"/>
              <a:buChar char="•"/>
            </a:pPr>
            <a:r>
              <a:rPr b="0" i="0" lang="pt-BR" sz="1700" u="none" cap="none" strike="noStrike">
                <a:solidFill>
                  <a:schemeClr val="dk1"/>
                </a:solidFill>
                <a:latin typeface="Calibri"/>
                <a:ea typeface="Calibri"/>
                <a:cs typeface="Calibri"/>
                <a:sym typeface="Calibri"/>
              </a:rPr>
              <a:t>1000 Kilobytes = 1 Megabyte</a:t>
            </a:r>
            <a:endParaRPr b="0" i="0" sz="1400" u="none" cap="none" strike="noStrike">
              <a:solidFill>
                <a:srgbClr val="000000"/>
              </a:solidFill>
              <a:latin typeface="Arial"/>
              <a:ea typeface="Arial"/>
              <a:cs typeface="Arial"/>
              <a:sym typeface="Arial"/>
            </a:endParaRPr>
          </a:p>
          <a:p>
            <a:pPr indent="-99853" lvl="0" marL="0" marR="0" rtl="0" algn="l">
              <a:lnSpc>
                <a:spcPct val="90000"/>
              </a:lnSpc>
              <a:spcBef>
                <a:spcPts val="600"/>
              </a:spcBef>
              <a:spcAft>
                <a:spcPts val="0"/>
              </a:spcAft>
              <a:buClr>
                <a:schemeClr val="dk1"/>
              </a:buClr>
              <a:buSzPct val="100000"/>
              <a:buFont typeface="Arial"/>
              <a:buChar char="•"/>
            </a:pPr>
            <a:r>
              <a:rPr b="0" i="0" lang="pt-BR" sz="1700" u="none" cap="none" strike="noStrike">
                <a:solidFill>
                  <a:schemeClr val="dk1"/>
                </a:solidFill>
                <a:latin typeface="Calibri"/>
                <a:ea typeface="Calibri"/>
                <a:cs typeface="Calibri"/>
                <a:sym typeface="Calibri"/>
              </a:rPr>
              <a:t>1000 Megabytes = 1 Gigabyte</a:t>
            </a:r>
            <a:endParaRPr b="0" i="0" sz="1400" u="none" cap="none" strike="noStrike">
              <a:solidFill>
                <a:srgbClr val="000000"/>
              </a:solidFill>
              <a:latin typeface="Arial"/>
              <a:ea typeface="Arial"/>
              <a:cs typeface="Arial"/>
              <a:sym typeface="Arial"/>
            </a:endParaRPr>
          </a:p>
          <a:p>
            <a:pPr indent="-99853" lvl="0" marL="0" marR="0" rtl="0" algn="l">
              <a:lnSpc>
                <a:spcPct val="90000"/>
              </a:lnSpc>
              <a:spcBef>
                <a:spcPts val="600"/>
              </a:spcBef>
              <a:spcAft>
                <a:spcPts val="0"/>
              </a:spcAft>
              <a:buClr>
                <a:schemeClr val="dk1"/>
              </a:buClr>
              <a:buSzPct val="100000"/>
              <a:buFont typeface="Arial"/>
              <a:buChar char="•"/>
            </a:pPr>
            <a:r>
              <a:rPr b="0" i="0" lang="pt-BR" sz="1700" u="none" cap="none" strike="noStrike">
                <a:solidFill>
                  <a:schemeClr val="dk1"/>
                </a:solidFill>
                <a:latin typeface="Calibri"/>
                <a:ea typeface="Calibri"/>
                <a:cs typeface="Calibri"/>
                <a:sym typeface="Calibri"/>
              </a:rPr>
              <a:t>1000 Gigabytes = 1 Terabyte</a:t>
            </a:r>
            <a:endParaRPr b="0" i="0" sz="1400" u="none" cap="none" strike="noStrike">
              <a:solidFill>
                <a:srgbClr val="000000"/>
              </a:solidFill>
              <a:latin typeface="Arial"/>
              <a:ea typeface="Arial"/>
              <a:cs typeface="Arial"/>
              <a:sym typeface="Arial"/>
            </a:endParaRPr>
          </a:p>
          <a:p>
            <a:pPr indent="-99853" lvl="0" marL="0" marR="0" rtl="0" algn="l">
              <a:lnSpc>
                <a:spcPct val="90000"/>
              </a:lnSpc>
              <a:spcBef>
                <a:spcPts val="600"/>
              </a:spcBef>
              <a:spcAft>
                <a:spcPts val="0"/>
              </a:spcAft>
              <a:buClr>
                <a:schemeClr val="dk1"/>
              </a:buClr>
              <a:buSzPct val="100000"/>
              <a:buFont typeface="Arial"/>
              <a:buChar char="•"/>
            </a:pPr>
            <a:r>
              <a:rPr b="0" i="0" lang="pt-BR" sz="1700" u="none" cap="none" strike="noStrike">
                <a:solidFill>
                  <a:schemeClr val="dk1"/>
                </a:solidFill>
                <a:latin typeface="Calibri"/>
                <a:ea typeface="Calibri"/>
                <a:cs typeface="Calibri"/>
                <a:sym typeface="Calibri"/>
              </a:rPr>
              <a:t>1000 Terabytes = 1 Petabyte</a:t>
            </a:r>
            <a:endParaRPr b="0" i="0" sz="1400" u="none" cap="none" strike="noStrike">
              <a:solidFill>
                <a:srgbClr val="000000"/>
              </a:solidFill>
              <a:latin typeface="Arial"/>
              <a:ea typeface="Arial"/>
              <a:cs typeface="Arial"/>
              <a:sym typeface="Arial"/>
            </a:endParaRPr>
          </a:p>
          <a:p>
            <a:pPr indent="-99853" lvl="0" marL="0" marR="0" rtl="0" algn="l">
              <a:lnSpc>
                <a:spcPct val="90000"/>
              </a:lnSpc>
              <a:spcBef>
                <a:spcPts val="600"/>
              </a:spcBef>
              <a:spcAft>
                <a:spcPts val="0"/>
              </a:spcAft>
              <a:buClr>
                <a:schemeClr val="dk1"/>
              </a:buClr>
              <a:buSzPct val="100000"/>
              <a:buFont typeface="Arial"/>
              <a:buChar char="•"/>
            </a:pPr>
            <a:r>
              <a:rPr b="0" i="0" lang="pt-BR" sz="1700" u="none" cap="none" strike="noStrike">
                <a:solidFill>
                  <a:schemeClr val="dk1"/>
                </a:solidFill>
                <a:latin typeface="Calibri"/>
                <a:ea typeface="Calibri"/>
                <a:cs typeface="Calibri"/>
                <a:sym typeface="Calibri"/>
              </a:rPr>
              <a:t>1000 Petabytes = 1 Exabyte</a:t>
            </a:r>
            <a:endParaRPr b="0" i="0" sz="1400" u="none" cap="none" strike="noStrike">
              <a:solidFill>
                <a:srgbClr val="000000"/>
              </a:solidFill>
              <a:latin typeface="Arial"/>
              <a:ea typeface="Arial"/>
              <a:cs typeface="Arial"/>
              <a:sym typeface="Arial"/>
            </a:endParaRPr>
          </a:p>
          <a:p>
            <a:pPr indent="-99853" lvl="0" marL="0" marR="0" rtl="0" algn="l">
              <a:lnSpc>
                <a:spcPct val="90000"/>
              </a:lnSpc>
              <a:spcBef>
                <a:spcPts val="600"/>
              </a:spcBef>
              <a:spcAft>
                <a:spcPts val="0"/>
              </a:spcAft>
              <a:buClr>
                <a:schemeClr val="dk1"/>
              </a:buClr>
              <a:buSzPct val="100000"/>
              <a:buFont typeface="Arial"/>
              <a:buChar char="•"/>
            </a:pPr>
            <a:r>
              <a:rPr b="0" i="0" lang="pt-BR" sz="1700" u="none" cap="none" strike="noStrike">
                <a:solidFill>
                  <a:schemeClr val="dk1"/>
                </a:solidFill>
                <a:latin typeface="Calibri"/>
                <a:ea typeface="Calibri"/>
                <a:cs typeface="Calibri"/>
                <a:sym typeface="Calibri"/>
              </a:rPr>
              <a:t>1000 Exabytes = 1 Zettabyte </a:t>
            </a:r>
            <a:endParaRPr b="0" i="0" sz="1400" u="none" cap="none" strike="noStrike">
              <a:solidFill>
                <a:srgbClr val="000000"/>
              </a:solidFill>
              <a:latin typeface="Arial"/>
              <a:ea typeface="Arial"/>
              <a:cs typeface="Arial"/>
              <a:sym typeface="Arial"/>
            </a:endParaRPr>
          </a:p>
          <a:p>
            <a:pPr indent="-99853" lvl="0" marL="0" marR="0" rtl="0" algn="l">
              <a:lnSpc>
                <a:spcPct val="90000"/>
              </a:lnSpc>
              <a:spcBef>
                <a:spcPts val="600"/>
              </a:spcBef>
              <a:spcAft>
                <a:spcPts val="0"/>
              </a:spcAft>
              <a:buClr>
                <a:schemeClr val="dk1"/>
              </a:buClr>
              <a:buSzPct val="100000"/>
              <a:buFont typeface="Arial"/>
              <a:buChar char="•"/>
            </a:pPr>
            <a:r>
              <a:rPr b="0" i="0" lang="pt-BR" sz="1700" u="none" cap="none" strike="noStrike">
                <a:solidFill>
                  <a:schemeClr val="dk1"/>
                </a:solidFill>
                <a:latin typeface="Calibri"/>
                <a:ea typeface="Calibri"/>
                <a:cs typeface="Calibri"/>
                <a:sym typeface="Calibri"/>
              </a:rPr>
              <a:t>1000 Zettabytes = 1 Yottabyte</a:t>
            </a:r>
            <a:endParaRPr b="0" i="0" sz="1400" u="none" cap="none" strike="noStrike">
              <a:solidFill>
                <a:srgbClr val="000000"/>
              </a:solidFill>
              <a:latin typeface="Arial"/>
              <a:ea typeface="Arial"/>
              <a:cs typeface="Arial"/>
              <a:sym typeface="Arial"/>
            </a:endParaRPr>
          </a:p>
          <a:p>
            <a:pPr indent="-99853" lvl="0" marL="0" marR="0" rtl="0" algn="l">
              <a:lnSpc>
                <a:spcPct val="90000"/>
              </a:lnSpc>
              <a:spcBef>
                <a:spcPts val="600"/>
              </a:spcBef>
              <a:spcAft>
                <a:spcPts val="0"/>
              </a:spcAft>
              <a:buClr>
                <a:schemeClr val="dk1"/>
              </a:buClr>
              <a:buSzPct val="100000"/>
              <a:buFont typeface="Arial"/>
              <a:buChar char="•"/>
            </a:pPr>
            <a:r>
              <a:rPr b="0" i="0" lang="pt-BR" sz="1700" u="none" cap="none" strike="noStrike">
                <a:solidFill>
                  <a:schemeClr val="dk1"/>
                </a:solidFill>
                <a:latin typeface="Calibri"/>
                <a:ea typeface="Calibri"/>
                <a:cs typeface="Calibri"/>
                <a:sym typeface="Calibri"/>
              </a:rPr>
              <a:t>1000 Yottabytes = 1 Brontobyte</a:t>
            </a:r>
            <a:endParaRPr b="0" i="0" sz="1400" u="none" cap="none" strike="noStrike">
              <a:solidFill>
                <a:srgbClr val="000000"/>
              </a:solidFill>
              <a:latin typeface="Arial"/>
              <a:ea typeface="Arial"/>
              <a:cs typeface="Arial"/>
              <a:sym typeface="Arial"/>
            </a:endParaRPr>
          </a:p>
          <a:p>
            <a:pPr indent="-99853" lvl="0" marL="0" marR="0" rtl="0" algn="l">
              <a:lnSpc>
                <a:spcPct val="90000"/>
              </a:lnSpc>
              <a:spcBef>
                <a:spcPts val="600"/>
              </a:spcBef>
              <a:spcAft>
                <a:spcPts val="0"/>
              </a:spcAft>
              <a:buClr>
                <a:schemeClr val="dk1"/>
              </a:buClr>
              <a:buSzPct val="100000"/>
              <a:buFont typeface="Arial"/>
              <a:buChar char="•"/>
            </a:pPr>
            <a:r>
              <a:rPr b="0" i="0" lang="pt-BR" sz="1700" u="none" cap="none" strike="noStrike">
                <a:solidFill>
                  <a:schemeClr val="dk1"/>
                </a:solidFill>
                <a:latin typeface="Calibri"/>
                <a:ea typeface="Calibri"/>
                <a:cs typeface="Calibri"/>
                <a:sym typeface="Calibri"/>
              </a:rPr>
              <a:t>1000 Brontobytes = 1 Geopbyte </a:t>
            </a:r>
            <a:endParaRPr b="0" i="0" sz="1400" u="none" cap="none" strike="noStrike">
              <a:solidFill>
                <a:srgbClr val="000000"/>
              </a:solidFill>
              <a:latin typeface="Arial"/>
              <a:ea typeface="Arial"/>
              <a:cs typeface="Arial"/>
              <a:sym typeface="Arial"/>
            </a:endParaRPr>
          </a:p>
        </p:txBody>
      </p:sp>
      <p:pic>
        <p:nvPicPr>
          <p:cNvPr id="123" name="Google Shape;123;p4"/>
          <p:cNvPicPr preferRelativeResize="0"/>
          <p:nvPr/>
        </p:nvPicPr>
        <p:blipFill rotWithShape="1">
          <a:blip r:embed="rId3">
            <a:alphaModFix/>
          </a:blip>
          <a:srcRect b="0" l="0" r="0" t="0"/>
          <a:stretch/>
        </p:blipFill>
        <p:spPr>
          <a:xfrm>
            <a:off x="4654296" y="1772107"/>
            <a:ext cx="7280912" cy="349483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4"/>
          <p:cNvSpPr/>
          <p:nvPr/>
        </p:nvSpPr>
        <p:spPr>
          <a:xfrm>
            <a:off x="2125577" y="1884762"/>
            <a:ext cx="2181727" cy="914400"/>
          </a:xfrm>
          <a:prstGeom prst="rect">
            <a:avLst/>
          </a:prstGeom>
          <a:solidFill>
            <a:schemeClr val="dk2"/>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pt-BR" sz="2800" u="none" cap="none" strike="noStrike">
                <a:solidFill>
                  <a:schemeClr val="lt1"/>
                </a:solidFill>
                <a:latin typeface="Arial"/>
                <a:ea typeface="Arial"/>
                <a:cs typeface="Arial"/>
                <a:sym typeface="Arial"/>
              </a:rPr>
              <a:t>Qualitativa</a:t>
            </a:r>
            <a:endParaRPr b="0" i="0" sz="1400" u="none" cap="none" strike="noStrike">
              <a:solidFill>
                <a:srgbClr val="000000"/>
              </a:solidFill>
              <a:latin typeface="Arial"/>
              <a:ea typeface="Arial"/>
              <a:cs typeface="Arial"/>
              <a:sym typeface="Arial"/>
            </a:endParaRPr>
          </a:p>
        </p:txBody>
      </p:sp>
      <p:sp>
        <p:nvSpPr>
          <p:cNvPr id="568" name="Google Shape;568;p54"/>
          <p:cNvSpPr/>
          <p:nvPr/>
        </p:nvSpPr>
        <p:spPr>
          <a:xfrm>
            <a:off x="8013031" y="1884762"/>
            <a:ext cx="2181727" cy="914400"/>
          </a:xfrm>
          <a:prstGeom prst="rect">
            <a:avLst/>
          </a:prstGeom>
          <a:solidFill>
            <a:schemeClr val="dk2"/>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pt-BR" sz="2800" u="none" cap="none" strike="noStrike">
                <a:solidFill>
                  <a:schemeClr val="lt1"/>
                </a:solidFill>
                <a:latin typeface="Arial"/>
                <a:ea typeface="Arial"/>
                <a:cs typeface="Arial"/>
                <a:sym typeface="Arial"/>
              </a:rPr>
              <a:t>Quantitativa</a:t>
            </a:r>
            <a:endParaRPr b="0" i="0" sz="1400" u="none" cap="none" strike="noStrike">
              <a:solidFill>
                <a:srgbClr val="000000"/>
              </a:solidFill>
              <a:latin typeface="Arial"/>
              <a:ea typeface="Arial"/>
              <a:cs typeface="Arial"/>
              <a:sym typeface="Arial"/>
            </a:endParaRPr>
          </a:p>
        </p:txBody>
      </p:sp>
      <p:sp>
        <p:nvSpPr>
          <p:cNvPr id="569" name="Google Shape;569;p54"/>
          <p:cNvSpPr/>
          <p:nvPr/>
        </p:nvSpPr>
        <p:spPr>
          <a:xfrm>
            <a:off x="633663" y="3801980"/>
            <a:ext cx="2181727" cy="914400"/>
          </a:xfrm>
          <a:prstGeom prst="rect">
            <a:avLst/>
          </a:prstGeom>
          <a:solidFill>
            <a:schemeClr val="dk2"/>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pt-BR" sz="2800" u="none" cap="none" strike="noStrike">
                <a:solidFill>
                  <a:schemeClr val="lt1"/>
                </a:solidFill>
                <a:latin typeface="Arial"/>
                <a:ea typeface="Arial"/>
                <a:cs typeface="Arial"/>
                <a:sym typeface="Arial"/>
              </a:rPr>
              <a:t>Ordinal</a:t>
            </a:r>
            <a:endParaRPr b="0" i="0" sz="1400" u="none" cap="none" strike="noStrike">
              <a:solidFill>
                <a:srgbClr val="000000"/>
              </a:solidFill>
              <a:latin typeface="Arial"/>
              <a:ea typeface="Arial"/>
              <a:cs typeface="Arial"/>
              <a:sym typeface="Arial"/>
            </a:endParaRPr>
          </a:p>
        </p:txBody>
      </p:sp>
      <p:sp>
        <p:nvSpPr>
          <p:cNvPr id="570" name="Google Shape;570;p54"/>
          <p:cNvSpPr/>
          <p:nvPr/>
        </p:nvSpPr>
        <p:spPr>
          <a:xfrm>
            <a:off x="3689684" y="3801980"/>
            <a:ext cx="2181727" cy="914400"/>
          </a:xfrm>
          <a:prstGeom prst="rect">
            <a:avLst/>
          </a:prstGeom>
          <a:solidFill>
            <a:schemeClr val="dk2"/>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pt-BR" sz="2800" u="none" cap="none" strike="noStrike">
                <a:solidFill>
                  <a:schemeClr val="lt1"/>
                </a:solidFill>
                <a:latin typeface="Arial"/>
                <a:ea typeface="Arial"/>
                <a:cs typeface="Arial"/>
                <a:sym typeface="Arial"/>
              </a:rPr>
              <a:t>Nominal</a:t>
            </a:r>
            <a:endParaRPr b="0" i="0" sz="1400" u="none" cap="none" strike="noStrike">
              <a:solidFill>
                <a:srgbClr val="000000"/>
              </a:solidFill>
              <a:latin typeface="Arial"/>
              <a:ea typeface="Arial"/>
              <a:cs typeface="Arial"/>
              <a:sym typeface="Arial"/>
            </a:endParaRPr>
          </a:p>
        </p:txBody>
      </p:sp>
      <p:sp>
        <p:nvSpPr>
          <p:cNvPr id="571" name="Google Shape;571;p54"/>
          <p:cNvSpPr/>
          <p:nvPr/>
        </p:nvSpPr>
        <p:spPr>
          <a:xfrm>
            <a:off x="6432884" y="3801980"/>
            <a:ext cx="2181727" cy="914400"/>
          </a:xfrm>
          <a:prstGeom prst="rect">
            <a:avLst/>
          </a:prstGeom>
          <a:solidFill>
            <a:schemeClr val="dk2"/>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pt-BR" sz="2800" u="none" cap="none" strike="noStrike">
                <a:solidFill>
                  <a:schemeClr val="lt1"/>
                </a:solidFill>
                <a:latin typeface="Arial"/>
                <a:ea typeface="Arial"/>
                <a:cs typeface="Arial"/>
                <a:sym typeface="Arial"/>
              </a:rPr>
              <a:t>Discreta</a:t>
            </a:r>
            <a:endParaRPr b="0" i="0" sz="1400" u="none" cap="none" strike="noStrike">
              <a:solidFill>
                <a:srgbClr val="000000"/>
              </a:solidFill>
              <a:latin typeface="Arial"/>
              <a:ea typeface="Arial"/>
              <a:cs typeface="Arial"/>
              <a:sym typeface="Arial"/>
            </a:endParaRPr>
          </a:p>
        </p:txBody>
      </p:sp>
      <p:sp>
        <p:nvSpPr>
          <p:cNvPr id="572" name="Google Shape;572;p54"/>
          <p:cNvSpPr/>
          <p:nvPr/>
        </p:nvSpPr>
        <p:spPr>
          <a:xfrm>
            <a:off x="9488905" y="3801980"/>
            <a:ext cx="2181727" cy="914400"/>
          </a:xfrm>
          <a:prstGeom prst="rect">
            <a:avLst/>
          </a:prstGeom>
          <a:solidFill>
            <a:schemeClr val="dk2"/>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pt-BR" sz="2800" u="none" cap="none" strike="noStrike">
                <a:solidFill>
                  <a:schemeClr val="lt1"/>
                </a:solidFill>
                <a:latin typeface="Arial"/>
                <a:ea typeface="Arial"/>
                <a:cs typeface="Arial"/>
                <a:sym typeface="Arial"/>
              </a:rPr>
              <a:t>Contínua</a:t>
            </a:r>
            <a:endParaRPr b="0" i="0" sz="1400" u="none" cap="none" strike="noStrike">
              <a:solidFill>
                <a:srgbClr val="000000"/>
              </a:solidFill>
              <a:latin typeface="Arial"/>
              <a:ea typeface="Arial"/>
              <a:cs typeface="Arial"/>
              <a:sym typeface="Arial"/>
            </a:endParaRPr>
          </a:p>
        </p:txBody>
      </p:sp>
      <p:sp>
        <p:nvSpPr>
          <p:cNvPr id="573" name="Google Shape;573;p54"/>
          <p:cNvSpPr txBox="1"/>
          <p:nvPr/>
        </p:nvSpPr>
        <p:spPr>
          <a:xfrm>
            <a:off x="2774650" y="1403125"/>
            <a:ext cx="915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0070C0"/>
                </a:solidFill>
                <a:latin typeface="Arial"/>
                <a:ea typeface="Arial"/>
                <a:cs typeface="Arial"/>
                <a:sym typeface="Arial"/>
              </a:rPr>
              <a:t>Texto</a:t>
            </a:r>
            <a:endParaRPr b="1" i="0" sz="2000" u="none" cap="none" strike="noStrike">
              <a:solidFill>
                <a:srgbClr val="0070C0"/>
              </a:solidFill>
              <a:latin typeface="Arial"/>
              <a:ea typeface="Arial"/>
              <a:cs typeface="Arial"/>
              <a:sym typeface="Arial"/>
            </a:endParaRPr>
          </a:p>
        </p:txBody>
      </p:sp>
      <p:sp>
        <p:nvSpPr>
          <p:cNvPr id="574" name="Google Shape;574;p54"/>
          <p:cNvSpPr txBox="1"/>
          <p:nvPr/>
        </p:nvSpPr>
        <p:spPr>
          <a:xfrm>
            <a:off x="813230" y="5749635"/>
            <a:ext cx="244642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FF0000"/>
                </a:solidFill>
                <a:latin typeface="Arial"/>
                <a:ea typeface="Arial"/>
                <a:cs typeface="Arial"/>
                <a:sym typeface="Arial"/>
              </a:rPr>
              <a:t>Ex.: escolaridade, estado social, etc</a:t>
            </a:r>
            <a:endParaRPr b="1" i="0" sz="1400" u="none" cap="none" strike="noStrike">
              <a:solidFill>
                <a:srgbClr val="FF0000"/>
              </a:solidFill>
              <a:latin typeface="Arial"/>
              <a:ea typeface="Arial"/>
              <a:cs typeface="Arial"/>
              <a:sym typeface="Arial"/>
            </a:endParaRPr>
          </a:p>
        </p:txBody>
      </p:sp>
      <p:sp>
        <p:nvSpPr>
          <p:cNvPr id="575" name="Google Shape;575;p54"/>
          <p:cNvSpPr txBox="1"/>
          <p:nvPr/>
        </p:nvSpPr>
        <p:spPr>
          <a:xfrm>
            <a:off x="3736903" y="5791016"/>
            <a:ext cx="244642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FF0000"/>
                </a:solidFill>
                <a:latin typeface="Arial"/>
                <a:ea typeface="Arial"/>
                <a:cs typeface="Arial"/>
                <a:sym typeface="Arial"/>
              </a:rPr>
              <a:t>Ex.: raça, tipo sanguíneo, etc</a:t>
            </a:r>
            <a:endParaRPr b="1" i="0" sz="1400" u="none" cap="none" strike="noStrike">
              <a:solidFill>
                <a:srgbClr val="FF0000"/>
              </a:solidFill>
              <a:latin typeface="Arial"/>
              <a:ea typeface="Arial"/>
              <a:cs typeface="Arial"/>
              <a:sym typeface="Arial"/>
            </a:endParaRPr>
          </a:p>
        </p:txBody>
      </p:sp>
      <p:sp>
        <p:nvSpPr>
          <p:cNvPr id="576" name="Google Shape;576;p54"/>
          <p:cNvSpPr txBox="1"/>
          <p:nvPr/>
        </p:nvSpPr>
        <p:spPr>
          <a:xfrm>
            <a:off x="6612451" y="5791016"/>
            <a:ext cx="244642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FF0000"/>
                </a:solidFill>
                <a:latin typeface="Arial"/>
                <a:ea typeface="Arial"/>
                <a:cs typeface="Arial"/>
                <a:sym typeface="Arial"/>
              </a:rPr>
              <a:t>Ex.: nr de filhos, etc</a:t>
            </a:r>
            <a:endParaRPr b="1" i="0" sz="1400" u="none" cap="none" strike="noStrike">
              <a:solidFill>
                <a:srgbClr val="FF0000"/>
              </a:solidFill>
              <a:latin typeface="Arial"/>
              <a:ea typeface="Arial"/>
              <a:cs typeface="Arial"/>
              <a:sym typeface="Arial"/>
            </a:endParaRPr>
          </a:p>
        </p:txBody>
      </p:sp>
      <p:sp>
        <p:nvSpPr>
          <p:cNvPr id="577" name="Google Shape;577;p54"/>
          <p:cNvSpPr txBox="1"/>
          <p:nvPr/>
        </p:nvSpPr>
        <p:spPr>
          <a:xfrm>
            <a:off x="9668472" y="5797763"/>
            <a:ext cx="244642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FF0000"/>
                </a:solidFill>
                <a:latin typeface="Arial"/>
                <a:ea typeface="Arial"/>
                <a:cs typeface="Arial"/>
                <a:sym typeface="Arial"/>
              </a:rPr>
              <a:t>Ex.: estatura, massa de uma pessoa, etc</a:t>
            </a:r>
            <a:endParaRPr b="1" i="0" sz="1400" u="none" cap="none" strike="noStrike">
              <a:solidFill>
                <a:srgbClr val="FF0000"/>
              </a:solidFill>
              <a:latin typeface="Arial"/>
              <a:ea typeface="Arial"/>
              <a:cs typeface="Arial"/>
              <a:sym typeface="Arial"/>
            </a:endParaRPr>
          </a:p>
        </p:txBody>
      </p:sp>
      <p:sp>
        <p:nvSpPr>
          <p:cNvPr id="578" name="Google Shape;578;p54"/>
          <p:cNvSpPr txBox="1"/>
          <p:nvPr/>
        </p:nvSpPr>
        <p:spPr>
          <a:xfrm>
            <a:off x="8630026" y="1403125"/>
            <a:ext cx="1351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0070C0"/>
                </a:solidFill>
                <a:latin typeface="Arial"/>
                <a:ea typeface="Arial"/>
                <a:cs typeface="Arial"/>
                <a:sym typeface="Arial"/>
              </a:rPr>
              <a:t>Número</a:t>
            </a:r>
            <a:endParaRPr b="0" i="0" sz="1400" u="none" cap="none" strike="noStrike">
              <a:solidFill>
                <a:srgbClr val="000000"/>
              </a:solidFill>
              <a:latin typeface="Arial"/>
              <a:ea typeface="Arial"/>
              <a:cs typeface="Arial"/>
              <a:sym typeface="Arial"/>
            </a:endParaRPr>
          </a:p>
        </p:txBody>
      </p:sp>
      <p:cxnSp>
        <p:nvCxnSpPr>
          <p:cNvPr id="579" name="Google Shape;579;p54"/>
          <p:cNvCxnSpPr>
            <a:stCxn id="567" idx="1"/>
            <a:endCxn id="569" idx="0"/>
          </p:cNvCxnSpPr>
          <p:nvPr/>
        </p:nvCxnSpPr>
        <p:spPr>
          <a:xfrm flipH="1">
            <a:off x="1724477" y="2341962"/>
            <a:ext cx="401100" cy="1460100"/>
          </a:xfrm>
          <a:prstGeom prst="bentConnector2">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254"/>
              </a:srgbClr>
            </a:outerShdw>
          </a:effectLst>
        </p:spPr>
      </p:cxnSp>
      <p:cxnSp>
        <p:nvCxnSpPr>
          <p:cNvPr id="580" name="Google Shape;580;p54"/>
          <p:cNvCxnSpPr>
            <a:stCxn id="567" idx="3"/>
            <a:endCxn id="570" idx="0"/>
          </p:cNvCxnSpPr>
          <p:nvPr/>
        </p:nvCxnSpPr>
        <p:spPr>
          <a:xfrm>
            <a:off x="4307304" y="2341962"/>
            <a:ext cx="473100" cy="1460100"/>
          </a:xfrm>
          <a:prstGeom prst="bentConnector2">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254"/>
              </a:srgbClr>
            </a:outerShdw>
          </a:effectLst>
        </p:spPr>
      </p:cxnSp>
      <p:cxnSp>
        <p:nvCxnSpPr>
          <p:cNvPr id="581" name="Google Shape;581;p54"/>
          <p:cNvCxnSpPr>
            <a:stCxn id="568" idx="1"/>
            <a:endCxn id="571" idx="0"/>
          </p:cNvCxnSpPr>
          <p:nvPr/>
        </p:nvCxnSpPr>
        <p:spPr>
          <a:xfrm flipH="1">
            <a:off x="7523731" y="2341962"/>
            <a:ext cx="489300" cy="1460100"/>
          </a:xfrm>
          <a:prstGeom prst="bentConnector2">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254"/>
              </a:srgbClr>
            </a:outerShdw>
          </a:effectLst>
        </p:spPr>
      </p:cxnSp>
      <p:cxnSp>
        <p:nvCxnSpPr>
          <p:cNvPr id="582" name="Google Shape;582;p54"/>
          <p:cNvCxnSpPr>
            <a:stCxn id="568" idx="3"/>
            <a:endCxn id="572" idx="0"/>
          </p:cNvCxnSpPr>
          <p:nvPr/>
        </p:nvCxnSpPr>
        <p:spPr>
          <a:xfrm>
            <a:off x="10194758" y="2341962"/>
            <a:ext cx="384900" cy="1460100"/>
          </a:xfrm>
          <a:prstGeom prst="bentConnector2">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254"/>
              </a:srgbClr>
            </a:outerShdw>
          </a:effectLst>
        </p:spPr>
      </p:cxnSp>
      <p:sp>
        <p:nvSpPr>
          <p:cNvPr id="583" name="Google Shape;583;p54"/>
          <p:cNvSpPr txBox="1"/>
          <p:nvPr/>
        </p:nvSpPr>
        <p:spPr>
          <a:xfrm>
            <a:off x="6608177" y="5028238"/>
            <a:ext cx="187589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0070C0"/>
                </a:solidFill>
                <a:latin typeface="Arial"/>
                <a:ea typeface="Arial"/>
                <a:cs typeface="Arial"/>
                <a:sym typeface="Arial"/>
              </a:rPr>
              <a:t>Número natural</a:t>
            </a:r>
            <a:endParaRPr b="0" i="0" sz="1400" u="none" cap="none" strike="noStrike">
              <a:solidFill>
                <a:srgbClr val="000000"/>
              </a:solidFill>
              <a:latin typeface="Arial"/>
              <a:ea typeface="Arial"/>
              <a:cs typeface="Arial"/>
              <a:sym typeface="Arial"/>
            </a:endParaRPr>
          </a:p>
        </p:txBody>
      </p:sp>
      <p:sp>
        <p:nvSpPr>
          <p:cNvPr id="584" name="Google Shape;584;p54"/>
          <p:cNvSpPr txBox="1"/>
          <p:nvPr/>
        </p:nvSpPr>
        <p:spPr>
          <a:xfrm>
            <a:off x="9683500" y="5028238"/>
            <a:ext cx="194803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0070C0"/>
                </a:solidFill>
                <a:latin typeface="Arial"/>
                <a:ea typeface="Arial"/>
                <a:cs typeface="Arial"/>
                <a:sym typeface="Arial"/>
              </a:rPr>
              <a:t>Número decimal</a:t>
            </a:r>
            <a:endParaRPr b="0" i="0" sz="1400" u="none" cap="none" strike="noStrike">
              <a:solidFill>
                <a:srgbClr val="000000"/>
              </a:solidFill>
              <a:latin typeface="Arial"/>
              <a:ea typeface="Arial"/>
              <a:cs typeface="Arial"/>
              <a:sym typeface="Arial"/>
            </a:endParaRPr>
          </a:p>
        </p:txBody>
      </p:sp>
      <p:sp>
        <p:nvSpPr>
          <p:cNvPr id="585" name="Google Shape;585;p54"/>
          <p:cNvSpPr txBox="1"/>
          <p:nvPr/>
        </p:nvSpPr>
        <p:spPr>
          <a:xfrm>
            <a:off x="808937" y="5032900"/>
            <a:ext cx="1831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0070C0"/>
                </a:solidFill>
                <a:latin typeface="Arial"/>
                <a:ea typeface="Arial"/>
                <a:cs typeface="Arial"/>
                <a:sym typeface="Arial"/>
              </a:rPr>
              <a:t>Ordenação</a:t>
            </a:r>
            <a:endParaRPr b="0" i="0" sz="1400" u="none" cap="none" strike="noStrike">
              <a:solidFill>
                <a:srgbClr val="000000"/>
              </a:solidFill>
              <a:latin typeface="Arial"/>
              <a:ea typeface="Arial"/>
              <a:cs typeface="Arial"/>
              <a:sym typeface="Arial"/>
            </a:endParaRPr>
          </a:p>
        </p:txBody>
      </p:sp>
      <p:sp>
        <p:nvSpPr>
          <p:cNvPr id="586" name="Google Shape;586;p54"/>
          <p:cNvSpPr txBox="1"/>
          <p:nvPr/>
        </p:nvSpPr>
        <p:spPr>
          <a:xfrm>
            <a:off x="3864977" y="5028238"/>
            <a:ext cx="183114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0070C0"/>
                </a:solidFill>
                <a:latin typeface="Arial"/>
                <a:ea typeface="Arial"/>
                <a:cs typeface="Arial"/>
                <a:sym typeface="Arial"/>
              </a:rPr>
              <a:t>Sem ordenação</a:t>
            </a:r>
            <a:endParaRPr b="0" i="0" sz="1400" u="none" cap="none" strike="noStrike">
              <a:solidFill>
                <a:srgbClr val="000000"/>
              </a:solidFill>
              <a:latin typeface="Arial"/>
              <a:ea typeface="Arial"/>
              <a:cs typeface="Arial"/>
              <a:sym typeface="Arial"/>
            </a:endParaRPr>
          </a:p>
        </p:txBody>
      </p:sp>
      <p:sp>
        <p:nvSpPr>
          <p:cNvPr id="587" name="Google Shape;587;p54"/>
          <p:cNvSpPr txBox="1"/>
          <p:nvPr>
            <p:ph type="title"/>
          </p:nvPr>
        </p:nvSpPr>
        <p:spPr>
          <a:xfrm>
            <a:off x="925525" y="9646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pt-BR"/>
              <a:t>Tipos de variáveis: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sp>
        <p:nvSpPr>
          <p:cNvPr id="128" name="Google Shape;128;p5"/>
          <p:cNvSpPr txBox="1"/>
          <p:nvPr>
            <p:ph type="title"/>
          </p:nvPr>
        </p:nvSpPr>
        <p:spPr>
          <a:xfrm>
            <a:off x="841248" y="548640"/>
            <a:ext cx="3600860" cy="54315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pt-BR" sz="5400"/>
              <a:t>Motivação</a:t>
            </a:r>
            <a:endParaRPr/>
          </a:p>
        </p:txBody>
      </p:sp>
      <p:sp>
        <p:nvSpPr>
          <p:cNvPr id="129" name="Google Shape;129;p5"/>
          <p:cNvSpPr txBox="1"/>
          <p:nvPr>
            <p:ph idx="1" type="body"/>
          </p:nvPr>
        </p:nvSpPr>
        <p:spPr>
          <a:xfrm>
            <a:off x="5126418" y="552091"/>
            <a:ext cx="6224335" cy="5431536"/>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pt-BR" sz="2000"/>
              <a:t>O aumento explosivo dos dados: de terabytes para petabytes</a:t>
            </a:r>
            <a:endParaRPr/>
          </a:p>
          <a:p>
            <a:pPr indent="-228600" lvl="1" marL="685800" rtl="0" algn="l">
              <a:lnSpc>
                <a:spcPct val="90000"/>
              </a:lnSpc>
              <a:spcBef>
                <a:spcPts val="500"/>
              </a:spcBef>
              <a:spcAft>
                <a:spcPts val="0"/>
              </a:spcAft>
              <a:buClr>
                <a:schemeClr val="dk1"/>
              </a:buClr>
              <a:buSzPts val="2000"/>
              <a:buFont typeface="Arial"/>
              <a:buChar char="–"/>
            </a:pPr>
            <a:r>
              <a:rPr lang="pt-BR" sz="2000"/>
              <a:t>Coleção de dados e dados disponíveis</a:t>
            </a:r>
            <a:endParaRPr sz="2000"/>
          </a:p>
          <a:p>
            <a:pPr indent="-228600" lvl="2" marL="1143000" rtl="0" algn="l">
              <a:lnSpc>
                <a:spcPct val="90000"/>
              </a:lnSpc>
              <a:spcBef>
                <a:spcPts val="500"/>
              </a:spcBef>
              <a:spcAft>
                <a:spcPts val="0"/>
              </a:spcAft>
              <a:buClr>
                <a:schemeClr val="dk1"/>
              </a:buClr>
              <a:buSzPts val="2000"/>
              <a:buChar char="•"/>
            </a:pPr>
            <a:r>
              <a:rPr lang="pt-BR"/>
              <a:t>Ferramentas de coletas de dados automatizadas, SGBDs, Web, sociedade computadorizada</a:t>
            </a:r>
            <a:endParaRPr/>
          </a:p>
          <a:p>
            <a:pPr indent="-228600" lvl="1" marL="685800" rtl="0" algn="l">
              <a:lnSpc>
                <a:spcPct val="90000"/>
              </a:lnSpc>
              <a:spcBef>
                <a:spcPts val="500"/>
              </a:spcBef>
              <a:spcAft>
                <a:spcPts val="0"/>
              </a:spcAft>
              <a:buClr>
                <a:schemeClr val="dk1"/>
              </a:buClr>
              <a:buSzPts val="2000"/>
              <a:buFont typeface="Arial"/>
              <a:buChar char="–"/>
            </a:pPr>
            <a:r>
              <a:rPr lang="pt-BR" sz="2000"/>
              <a:t>Maiores fontes de dados</a:t>
            </a:r>
            <a:endParaRPr/>
          </a:p>
          <a:p>
            <a:pPr indent="-228600" lvl="2" marL="1143000" rtl="0" algn="l">
              <a:lnSpc>
                <a:spcPct val="90000"/>
              </a:lnSpc>
              <a:spcBef>
                <a:spcPts val="500"/>
              </a:spcBef>
              <a:spcAft>
                <a:spcPts val="0"/>
              </a:spcAft>
              <a:buClr>
                <a:schemeClr val="dk1"/>
              </a:buClr>
              <a:buSzPts val="2000"/>
              <a:buChar char="•"/>
            </a:pPr>
            <a:r>
              <a:rPr lang="pt-BR"/>
              <a:t>Negócios: Web, e-commerce, transações, estoques, … </a:t>
            </a:r>
            <a:endParaRPr/>
          </a:p>
          <a:p>
            <a:pPr indent="-228600" lvl="2" marL="1143000" rtl="0" algn="l">
              <a:lnSpc>
                <a:spcPct val="90000"/>
              </a:lnSpc>
              <a:spcBef>
                <a:spcPts val="500"/>
              </a:spcBef>
              <a:spcAft>
                <a:spcPts val="0"/>
              </a:spcAft>
              <a:buClr>
                <a:schemeClr val="dk1"/>
              </a:buClr>
              <a:buSzPts val="2000"/>
              <a:buChar char="•"/>
            </a:pPr>
            <a:r>
              <a:rPr lang="pt-BR"/>
              <a:t>Ciência: sensoriamento remoto, bioinformática, simulação científica, … </a:t>
            </a:r>
            <a:endParaRPr/>
          </a:p>
          <a:p>
            <a:pPr indent="-228600" lvl="2" marL="1143000" rtl="0" algn="l">
              <a:lnSpc>
                <a:spcPct val="90000"/>
              </a:lnSpc>
              <a:spcBef>
                <a:spcPts val="500"/>
              </a:spcBef>
              <a:spcAft>
                <a:spcPts val="0"/>
              </a:spcAft>
              <a:buClr>
                <a:schemeClr val="dk1"/>
              </a:buClr>
              <a:buSzPts val="2000"/>
              <a:buChar char="•"/>
            </a:pPr>
            <a:r>
              <a:rPr lang="pt-BR"/>
              <a:t>Sociedade e pessoas comuns: notícias, dispositivos digitais, YouTube   </a:t>
            </a:r>
            <a:endParaRPr/>
          </a:p>
          <a:p>
            <a:pPr indent="-228600" lvl="0" marL="228600" rtl="0" algn="l">
              <a:lnSpc>
                <a:spcPct val="90000"/>
              </a:lnSpc>
              <a:spcBef>
                <a:spcPts val="1000"/>
              </a:spcBef>
              <a:spcAft>
                <a:spcPts val="0"/>
              </a:spcAft>
              <a:buClr>
                <a:schemeClr val="dk1"/>
              </a:buClr>
              <a:buSzPts val="2000"/>
              <a:buChar char="•"/>
            </a:pPr>
            <a:r>
              <a:rPr i="1" lang="pt-BR" sz="2000"/>
              <a:t>We are drowning in data, but starving for knowledge</a:t>
            </a:r>
            <a:r>
              <a:rPr lang="pt-BR" sz="2000"/>
              <a:t>! [Han]</a:t>
            </a:r>
            <a:endParaRPr/>
          </a:p>
          <a:p>
            <a:pPr indent="-228600" lvl="0" marL="228600" rtl="0" algn="l">
              <a:lnSpc>
                <a:spcPct val="90000"/>
              </a:lnSpc>
              <a:spcBef>
                <a:spcPts val="1000"/>
              </a:spcBef>
              <a:spcAft>
                <a:spcPts val="0"/>
              </a:spcAft>
              <a:buClr>
                <a:schemeClr val="dk1"/>
              </a:buClr>
              <a:buSzPts val="2000"/>
              <a:buChar char="•"/>
            </a:pPr>
            <a:r>
              <a:rPr i="1" lang="pt-BR" sz="2000"/>
              <a:t>Data mining </a:t>
            </a:r>
            <a:r>
              <a:rPr lang="pt-BR" sz="2000"/>
              <a:t>— automatiza a análise de conjuntos de dados em massa.</a:t>
            </a:r>
            <a:endParaRPr/>
          </a:p>
          <a:p>
            <a:pPr indent="-101600" lvl="0" marL="228600" rtl="0" algn="l">
              <a:lnSpc>
                <a:spcPct val="90000"/>
              </a:lnSpc>
              <a:spcBef>
                <a:spcPts val="1000"/>
              </a:spcBef>
              <a:spcAft>
                <a:spcPts val="0"/>
              </a:spcAft>
              <a:buClr>
                <a:schemeClr val="dk1"/>
              </a:buClr>
              <a:buSzPts val="2000"/>
              <a:buNone/>
            </a:pPr>
            <a:r>
              <a:t/>
            </a:r>
            <a:endParaRPr sz="2000"/>
          </a:p>
        </p:txBody>
      </p:sp>
      <p:sp>
        <p:nvSpPr>
          <p:cNvPr id="130" name="Google Shape;130;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pic>
        <p:nvPicPr>
          <p:cNvPr id="131" name="Google Shape;131;p5"/>
          <p:cNvPicPr preferRelativeResize="0"/>
          <p:nvPr/>
        </p:nvPicPr>
        <p:blipFill rotWithShape="1">
          <a:blip r:embed="rId3">
            <a:alphaModFix/>
          </a:blip>
          <a:srcRect b="0" l="0" r="0" t="0"/>
          <a:stretch/>
        </p:blipFill>
        <p:spPr>
          <a:xfrm>
            <a:off x="1778913" y="4447138"/>
            <a:ext cx="1322915" cy="1663666"/>
          </a:xfrm>
          <a:prstGeom prst="rect">
            <a:avLst/>
          </a:prstGeom>
          <a:noFill/>
          <a:ln>
            <a:noFill/>
          </a:ln>
        </p:spPr>
      </p:pic>
      <p:pic>
        <p:nvPicPr>
          <p:cNvPr id="132" name="Google Shape;132;p5"/>
          <p:cNvPicPr preferRelativeResize="0"/>
          <p:nvPr/>
        </p:nvPicPr>
        <p:blipFill rotWithShape="1">
          <a:blip r:embed="rId4">
            <a:alphaModFix/>
          </a:blip>
          <a:srcRect b="0" l="0" r="0" t="0"/>
          <a:stretch/>
        </p:blipFill>
        <p:spPr>
          <a:xfrm>
            <a:off x="3268334" y="4439005"/>
            <a:ext cx="1322915" cy="16717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 name="Shape 136"/>
        <p:cNvGrpSpPr/>
        <p:nvPr/>
      </p:nvGrpSpPr>
      <p:grpSpPr>
        <a:xfrm>
          <a:off x="0" y="0"/>
          <a:ext cx="0" cy="0"/>
          <a:chOff x="0" y="0"/>
          <a:chExt cx="0" cy="0"/>
        </a:xfrm>
      </p:grpSpPr>
      <p:sp>
        <p:nvSpPr>
          <p:cNvPr id="137" name="Google Shape;137;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pt-BR" sz="5400"/>
              <a:t>A lógica no uso dos dados</a:t>
            </a:r>
            <a:endParaRPr/>
          </a:p>
        </p:txBody>
      </p:sp>
      <p:grpSp>
        <p:nvGrpSpPr>
          <p:cNvPr id="138" name="Google Shape;138;p6"/>
          <p:cNvGrpSpPr/>
          <p:nvPr/>
        </p:nvGrpSpPr>
        <p:grpSpPr>
          <a:xfrm>
            <a:off x="839483" y="2700663"/>
            <a:ext cx="10513033" cy="3003723"/>
            <a:chOff x="1283" y="472576"/>
            <a:chExt cx="10513033" cy="3003723"/>
          </a:xfrm>
        </p:grpSpPr>
        <p:sp>
          <p:nvSpPr>
            <p:cNvPr id="139" name="Google Shape;139;p6"/>
            <p:cNvSpPr/>
            <p:nvPr/>
          </p:nvSpPr>
          <p:spPr>
            <a:xfrm>
              <a:off x="1283" y="472576"/>
              <a:ext cx="5006206" cy="3003723"/>
            </a:xfrm>
            <a:prstGeom prst="rect">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6"/>
            <p:cNvSpPr txBox="1"/>
            <p:nvPr/>
          </p:nvSpPr>
          <p:spPr>
            <a:xfrm>
              <a:off x="1283" y="472576"/>
              <a:ext cx="5006206" cy="3003723"/>
            </a:xfrm>
            <a:prstGeom prst="rect">
              <a:avLst/>
            </a:prstGeom>
            <a:noFill/>
            <a:ln>
              <a:noFill/>
            </a:ln>
          </p:spPr>
          <p:txBody>
            <a:bodyPr anchorCtr="0" anchor="ctr" bIns="121900" lIns="121900" spcFirstLastPara="1" rIns="121900" wrap="square" tIns="121900">
              <a:noAutofit/>
            </a:bodyPr>
            <a:lstStyle/>
            <a:p>
              <a:pPr indent="0" lvl="0" marL="0" marR="0" rtl="0" algn="ctr">
                <a:lnSpc>
                  <a:spcPct val="90000"/>
                </a:lnSpc>
                <a:spcBef>
                  <a:spcPts val="0"/>
                </a:spcBef>
                <a:spcAft>
                  <a:spcPts val="0"/>
                </a:spcAft>
                <a:buClr>
                  <a:schemeClr val="lt1"/>
                </a:buClr>
                <a:buSzPts val="3200"/>
                <a:buFont typeface="Calibri"/>
                <a:buNone/>
              </a:pPr>
              <a:r>
                <a:rPr b="0" i="0" lang="pt-BR" sz="3200" u="none" cap="none" strike="noStrike">
                  <a:solidFill>
                    <a:schemeClr val="lt1"/>
                  </a:solidFill>
                  <a:latin typeface="Calibri"/>
                  <a:ea typeface="Calibri"/>
                  <a:cs typeface="Calibri"/>
                  <a:sym typeface="Calibri"/>
                </a:rPr>
                <a:t>Os dados são usados e tratados na entrada, no monitoramento e nos resultados dos negócios</a:t>
              </a:r>
              <a:endParaRPr b="0" i="0" sz="3200" u="none" cap="none" strike="noStrike">
                <a:solidFill>
                  <a:schemeClr val="lt1"/>
                </a:solidFill>
                <a:latin typeface="Calibri"/>
                <a:ea typeface="Calibri"/>
                <a:cs typeface="Calibri"/>
                <a:sym typeface="Calibri"/>
              </a:endParaRPr>
            </a:p>
          </p:txBody>
        </p:sp>
        <p:sp>
          <p:nvSpPr>
            <p:cNvPr id="141" name="Google Shape;141;p6"/>
            <p:cNvSpPr/>
            <p:nvPr/>
          </p:nvSpPr>
          <p:spPr>
            <a:xfrm>
              <a:off x="5508110" y="472576"/>
              <a:ext cx="5006206" cy="3003723"/>
            </a:xfrm>
            <a:prstGeom prst="rect">
              <a:avLst/>
            </a:prstGeom>
            <a:solidFill>
              <a:srgbClr val="6FAB4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6"/>
            <p:cNvSpPr txBox="1"/>
            <p:nvPr/>
          </p:nvSpPr>
          <p:spPr>
            <a:xfrm>
              <a:off x="5508110" y="472576"/>
              <a:ext cx="5006206" cy="3003723"/>
            </a:xfrm>
            <a:prstGeom prst="rect">
              <a:avLst/>
            </a:prstGeom>
            <a:noFill/>
            <a:ln>
              <a:noFill/>
            </a:ln>
          </p:spPr>
          <p:txBody>
            <a:bodyPr anchorCtr="0" anchor="ctr" bIns="121900" lIns="121900" spcFirstLastPara="1" rIns="121900" wrap="square" tIns="121900">
              <a:noAutofit/>
            </a:bodyPr>
            <a:lstStyle/>
            <a:p>
              <a:pPr indent="0" lvl="0" marL="0" marR="0" rtl="0" algn="ctr">
                <a:lnSpc>
                  <a:spcPct val="90000"/>
                </a:lnSpc>
                <a:spcBef>
                  <a:spcPts val="0"/>
                </a:spcBef>
                <a:spcAft>
                  <a:spcPts val="0"/>
                </a:spcAft>
                <a:buClr>
                  <a:schemeClr val="lt1"/>
                </a:buClr>
                <a:buSzPts val="3200"/>
                <a:buFont typeface="Calibri"/>
                <a:buNone/>
              </a:pPr>
              <a:r>
                <a:rPr b="0" i="0" lang="pt-BR" sz="3200" u="none" cap="none" strike="noStrike">
                  <a:solidFill>
                    <a:schemeClr val="lt1"/>
                  </a:solidFill>
                  <a:latin typeface="Calibri"/>
                  <a:ea typeface="Calibri"/>
                  <a:cs typeface="Calibri"/>
                  <a:sym typeface="Calibri"/>
                </a:rPr>
                <a:t>Assim, há uma grande chance de obtermos, em uma análise desses dados, resultados que permitam seu uso nas tomadas de decisões</a:t>
              </a:r>
              <a:endParaRPr b="0" i="0" sz="3200" u="none" cap="none" strike="noStrike">
                <a:solidFill>
                  <a:schemeClr val="lt1"/>
                </a:solidFill>
                <a:latin typeface="Calibri"/>
                <a:ea typeface="Calibri"/>
                <a:cs typeface="Calibri"/>
                <a:sym typeface="Calibri"/>
              </a:endParaRPr>
            </a:p>
          </p:txBody>
        </p:sp>
      </p:grpSp>
      <p:sp>
        <p:nvSpPr>
          <p:cNvPr id="143" name="Google Shape;143;p6"/>
          <p:cNvSpPr txBox="1"/>
          <p:nvPr/>
        </p:nvSpPr>
        <p:spPr>
          <a:xfrm>
            <a:off x="4665306" y="6176963"/>
            <a:ext cx="208409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B0F0"/>
                </a:solidFill>
                <a:latin typeface="Calibri"/>
                <a:ea typeface="Calibri"/>
                <a:cs typeface="Calibri"/>
                <a:sym typeface="Calibri"/>
              </a:rPr>
              <a:t>Dado X Informação?</a:t>
            </a:r>
            <a:endParaRPr b="0" i="0" sz="1400" u="none" cap="none" strike="noStrike">
              <a:solidFill>
                <a:srgbClr val="000000"/>
              </a:solidFill>
              <a:latin typeface="Arial"/>
              <a:ea typeface="Arial"/>
              <a:cs typeface="Arial"/>
              <a:sym typeface="Arial"/>
            </a:endParaRPr>
          </a:p>
        </p:txBody>
      </p:sp>
      <p:sp>
        <p:nvSpPr>
          <p:cNvPr id="144" name="Google Shape;1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 name="Shape 148"/>
        <p:cNvGrpSpPr/>
        <p:nvPr/>
      </p:nvGrpSpPr>
      <p:grpSpPr>
        <a:xfrm>
          <a:off x="0" y="0"/>
          <a:ext cx="0" cy="0"/>
          <a:chOff x="0" y="0"/>
          <a:chExt cx="0" cy="0"/>
        </a:xfrm>
      </p:grpSpPr>
      <p:pic>
        <p:nvPicPr>
          <p:cNvPr id="149" name="Google Shape;149;p7"/>
          <p:cNvPicPr preferRelativeResize="0"/>
          <p:nvPr/>
        </p:nvPicPr>
        <p:blipFill rotWithShape="1">
          <a:blip r:embed="rId3">
            <a:alphaModFix/>
          </a:blip>
          <a:srcRect b="0" l="0" r="0" t="0"/>
          <a:stretch/>
        </p:blipFill>
        <p:spPr>
          <a:xfrm>
            <a:off x="1016000" y="962025"/>
            <a:ext cx="1727200" cy="1425575"/>
          </a:xfrm>
          <a:prstGeom prst="rect">
            <a:avLst/>
          </a:prstGeom>
          <a:noFill/>
          <a:ln>
            <a:noFill/>
          </a:ln>
        </p:spPr>
      </p:pic>
      <p:pic>
        <p:nvPicPr>
          <p:cNvPr descr="Analytics India Magazine (AIM) | Indian Education News" id="150" name="Google Shape;150;p7"/>
          <p:cNvPicPr preferRelativeResize="0"/>
          <p:nvPr/>
        </p:nvPicPr>
        <p:blipFill rotWithShape="1">
          <a:blip r:embed="rId4">
            <a:alphaModFix/>
          </a:blip>
          <a:srcRect b="0" l="0" r="0" t="0"/>
          <a:stretch/>
        </p:blipFill>
        <p:spPr>
          <a:xfrm>
            <a:off x="1016000" y="2446338"/>
            <a:ext cx="1727200" cy="777875"/>
          </a:xfrm>
          <a:prstGeom prst="rect">
            <a:avLst/>
          </a:prstGeom>
          <a:noFill/>
          <a:ln>
            <a:noFill/>
          </a:ln>
        </p:spPr>
      </p:pic>
      <p:pic>
        <p:nvPicPr>
          <p:cNvPr id="151" name="Google Shape;151;p7"/>
          <p:cNvPicPr preferRelativeResize="0"/>
          <p:nvPr/>
        </p:nvPicPr>
        <p:blipFill rotWithShape="1">
          <a:blip r:embed="rId5">
            <a:alphaModFix/>
          </a:blip>
          <a:srcRect b="0" l="0" r="0" t="0"/>
          <a:stretch/>
        </p:blipFill>
        <p:spPr>
          <a:xfrm>
            <a:off x="1016000" y="3284538"/>
            <a:ext cx="1727200" cy="204788"/>
          </a:xfrm>
          <a:prstGeom prst="rect">
            <a:avLst/>
          </a:prstGeom>
          <a:noFill/>
          <a:ln>
            <a:noFill/>
          </a:ln>
        </p:spPr>
      </p:pic>
      <p:pic>
        <p:nvPicPr>
          <p:cNvPr descr="Making Neuroinformatics Integral to Studying the Brain - ActionPotential.com" id="152" name="Google Shape;152;p7"/>
          <p:cNvPicPr preferRelativeResize="0"/>
          <p:nvPr/>
        </p:nvPicPr>
        <p:blipFill rotWithShape="1">
          <a:blip r:embed="rId6">
            <a:alphaModFix/>
          </a:blip>
          <a:srcRect b="0" l="0" r="0" t="0"/>
          <a:stretch/>
        </p:blipFill>
        <p:spPr>
          <a:xfrm>
            <a:off x="1016000" y="3548063"/>
            <a:ext cx="1727200" cy="2324100"/>
          </a:xfrm>
          <a:prstGeom prst="rect">
            <a:avLst/>
          </a:prstGeom>
          <a:noFill/>
          <a:ln>
            <a:noFill/>
          </a:ln>
        </p:spPr>
      </p:pic>
      <p:pic>
        <p:nvPicPr>
          <p:cNvPr id="153" name="Google Shape;153;p7"/>
          <p:cNvPicPr preferRelativeResize="0"/>
          <p:nvPr/>
        </p:nvPicPr>
        <p:blipFill rotWithShape="1">
          <a:blip r:embed="rId7">
            <a:alphaModFix/>
          </a:blip>
          <a:srcRect b="0" l="0" r="0" t="0"/>
          <a:stretch/>
        </p:blipFill>
        <p:spPr>
          <a:xfrm>
            <a:off x="2805113" y="962025"/>
            <a:ext cx="1782763" cy="88900"/>
          </a:xfrm>
          <a:prstGeom prst="rect">
            <a:avLst/>
          </a:prstGeom>
          <a:noFill/>
          <a:ln>
            <a:noFill/>
          </a:ln>
        </p:spPr>
      </p:pic>
      <p:pic>
        <p:nvPicPr>
          <p:cNvPr descr="Why “Big Data” Is a Big Deal" id="154" name="Google Shape;154;p7"/>
          <p:cNvPicPr preferRelativeResize="0"/>
          <p:nvPr/>
        </p:nvPicPr>
        <p:blipFill rotWithShape="1">
          <a:blip r:embed="rId8">
            <a:alphaModFix/>
          </a:blip>
          <a:srcRect b="0" l="0" r="0" t="0"/>
          <a:stretch/>
        </p:blipFill>
        <p:spPr>
          <a:xfrm>
            <a:off x="2805113" y="1109663"/>
            <a:ext cx="1782763" cy="2284413"/>
          </a:xfrm>
          <a:prstGeom prst="rect">
            <a:avLst/>
          </a:prstGeom>
          <a:noFill/>
          <a:ln>
            <a:noFill/>
          </a:ln>
        </p:spPr>
      </p:pic>
      <p:pic>
        <p:nvPicPr>
          <p:cNvPr descr="November 2011: Data Is Power | Popular Science | Popular science, Science, Science  magazine" id="155" name="Google Shape;155;p7"/>
          <p:cNvPicPr preferRelativeResize="0"/>
          <p:nvPr/>
        </p:nvPicPr>
        <p:blipFill rotWithShape="1">
          <a:blip r:embed="rId9">
            <a:alphaModFix/>
          </a:blip>
          <a:srcRect b="0" l="0" r="0" t="0"/>
          <a:stretch/>
        </p:blipFill>
        <p:spPr>
          <a:xfrm>
            <a:off x="2805113" y="3454400"/>
            <a:ext cx="1782763" cy="2417763"/>
          </a:xfrm>
          <a:prstGeom prst="rect">
            <a:avLst/>
          </a:prstGeom>
          <a:noFill/>
          <a:ln>
            <a:noFill/>
          </a:ln>
        </p:spPr>
      </p:pic>
      <p:pic>
        <p:nvPicPr>
          <p:cNvPr descr="Time Cover" id="156" name="Google Shape;156;p7"/>
          <p:cNvPicPr preferRelativeResize="0"/>
          <p:nvPr/>
        </p:nvPicPr>
        <p:blipFill rotWithShape="1">
          <a:blip r:embed="rId10">
            <a:alphaModFix/>
          </a:blip>
          <a:srcRect b="0" l="0" r="0" t="0"/>
          <a:stretch/>
        </p:blipFill>
        <p:spPr>
          <a:xfrm>
            <a:off x="4646613" y="962025"/>
            <a:ext cx="2517775" cy="3432175"/>
          </a:xfrm>
          <a:prstGeom prst="rect">
            <a:avLst/>
          </a:prstGeom>
          <a:noFill/>
          <a:ln>
            <a:noFill/>
          </a:ln>
        </p:spPr>
      </p:pic>
      <p:pic>
        <p:nvPicPr>
          <p:cNvPr id="157" name="Google Shape;157;p7"/>
          <p:cNvPicPr preferRelativeResize="0"/>
          <p:nvPr/>
        </p:nvPicPr>
        <p:blipFill rotWithShape="1">
          <a:blip r:embed="rId11">
            <a:alphaModFix/>
          </a:blip>
          <a:srcRect b="0" l="0" r="0" t="0"/>
          <a:stretch/>
        </p:blipFill>
        <p:spPr>
          <a:xfrm>
            <a:off x="4646613" y="4452938"/>
            <a:ext cx="2517775" cy="261938"/>
          </a:xfrm>
          <a:prstGeom prst="rect">
            <a:avLst/>
          </a:prstGeom>
          <a:noFill/>
          <a:ln>
            <a:noFill/>
          </a:ln>
        </p:spPr>
      </p:pic>
      <p:pic>
        <p:nvPicPr>
          <p:cNvPr id="158" name="Google Shape;158;p7"/>
          <p:cNvPicPr preferRelativeResize="0"/>
          <p:nvPr/>
        </p:nvPicPr>
        <p:blipFill rotWithShape="1">
          <a:blip r:embed="rId12">
            <a:alphaModFix/>
          </a:blip>
          <a:srcRect b="0" l="0" r="0" t="0"/>
          <a:stretch/>
        </p:blipFill>
        <p:spPr>
          <a:xfrm>
            <a:off x="4646613" y="4775200"/>
            <a:ext cx="2517775" cy="1096963"/>
          </a:xfrm>
          <a:prstGeom prst="rect">
            <a:avLst/>
          </a:prstGeom>
          <a:noFill/>
          <a:ln>
            <a:noFill/>
          </a:ln>
        </p:spPr>
      </p:pic>
      <p:sp>
        <p:nvSpPr>
          <p:cNvPr id="159" name="Google Shape;159;p7"/>
          <p:cNvSpPr txBox="1"/>
          <p:nvPr>
            <p:ph type="title"/>
          </p:nvPr>
        </p:nvSpPr>
        <p:spPr>
          <a:xfrm>
            <a:off x="8119870" y="961509"/>
            <a:ext cx="3233930" cy="474578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Calibri"/>
              <a:buNone/>
            </a:pPr>
            <a:r>
              <a:rPr lang="pt-BR" sz="4800">
                <a:solidFill>
                  <a:schemeClr val="dk1"/>
                </a:solidFill>
                <a:latin typeface="Calibri"/>
                <a:ea typeface="Calibri"/>
                <a:cs typeface="Calibri"/>
                <a:sym typeface="Calibri"/>
              </a:rPr>
              <a:t>Importância dos dados</a:t>
            </a:r>
            <a:endParaRPr/>
          </a:p>
        </p:txBody>
      </p:sp>
      <p:sp>
        <p:nvSpPr>
          <p:cNvPr id="160" name="Google Shape;160;p7"/>
          <p:cNvSpPr txBox="1"/>
          <p:nvPr>
            <p:ph idx="12" type="sldNum"/>
          </p:nvPr>
        </p:nvSpPr>
        <p:spPr>
          <a:xfrm>
            <a:off x="10521950" y="6356350"/>
            <a:ext cx="831850" cy="365125"/>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lang="pt-BR"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61" name="Google Shape;161;p7"/>
          <p:cNvSpPr txBox="1"/>
          <p:nvPr/>
        </p:nvSpPr>
        <p:spPr>
          <a:xfrm>
            <a:off x="8002353" y="5527159"/>
            <a:ext cx="354430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B0F0"/>
                </a:solidFill>
                <a:latin typeface="Calibri"/>
                <a:ea typeface="Calibri"/>
                <a:cs typeface="Calibri"/>
                <a:sym typeface="Calibri"/>
              </a:rPr>
              <a:t>Vivemos em uma Sociedade Digital!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 name="Shape 165"/>
        <p:cNvGrpSpPr/>
        <p:nvPr/>
      </p:nvGrpSpPr>
      <p:grpSpPr>
        <a:xfrm>
          <a:off x="0" y="0"/>
          <a:ext cx="0" cy="0"/>
          <a:chOff x="0" y="0"/>
          <a:chExt cx="0" cy="0"/>
        </a:xfrm>
      </p:grpSpPr>
      <p:sp>
        <p:nvSpPr>
          <p:cNvPr id="166" name="Google Shape;166;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pt-BR" sz="5400"/>
              <a:t>Conceito de Análise de Dados</a:t>
            </a:r>
            <a:endParaRPr/>
          </a:p>
        </p:txBody>
      </p:sp>
      <p:sp>
        <p:nvSpPr>
          <p:cNvPr id="167" name="Google Shape;167;p8"/>
          <p:cNvSpPr txBox="1"/>
          <p:nvPr>
            <p:ph idx="1" type="body"/>
          </p:nvPr>
        </p:nvSpPr>
        <p:spPr>
          <a:xfrm>
            <a:off x="838200" y="1929384"/>
            <a:ext cx="10515600" cy="4251960"/>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8107"/>
              <a:buChar char="•"/>
            </a:pPr>
            <a:r>
              <a:rPr lang="pt-BR" sz="3200">
                <a:latin typeface="IBM Plex Sans"/>
                <a:ea typeface="IBM Plex Sans"/>
                <a:cs typeface="IBM Plex Sans"/>
                <a:sym typeface="IBM Plex Sans"/>
              </a:rPr>
              <a:t>A ANÁLISE DE DADOS, também conhecida como descoberta de conhecimento em bases de dados; é o processo de busca e extração de conhecimento em volumes de dados. </a:t>
            </a:r>
            <a:endParaRPr/>
          </a:p>
          <a:p>
            <a:pPr indent="-228600" lvl="0" marL="228600" rtl="0" algn="l">
              <a:lnSpc>
                <a:spcPct val="90000"/>
              </a:lnSpc>
              <a:spcBef>
                <a:spcPts val="1000"/>
              </a:spcBef>
              <a:spcAft>
                <a:spcPts val="0"/>
              </a:spcAft>
              <a:buClr>
                <a:schemeClr val="dk1"/>
              </a:buClr>
              <a:buSzPct val="108107"/>
              <a:buChar char="•"/>
            </a:pPr>
            <a:r>
              <a:rPr lang="pt-BR" sz="3200">
                <a:latin typeface="IBM Plex Sans"/>
                <a:ea typeface="IBM Plex Sans"/>
                <a:cs typeface="IBM Plex Sans"/>
                <a:sym typeface="IBM Plex Sans"/>
              </a:rPr>
              <a:t>Alguns autores definem análise de dados como um processo não trivial, que busca gerar conhecimento potencialmente útil para aumentar ganhos financeiros, reduzir custos ou melhorar desempenhos nos negócios, através da procura e da identificação de padrões em dados armazenados em bases muitas vezes dispersas e inexploradas</a:t>
            </a:r>
            <a:endParaRPr/>
          </a:p>
        </p:txBody>
      </p:sp>
      <p:sp>
        <p:nvSpPr>
          <p:cNvPr id="168" name="Google Shape;168;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9"/>
          <p:cNvSpPr txBox="1"/>
          <p:nvPr>
            <p:ph type="title"/>
          </p:nvPr>
        </p:nvSpPr>
        <p:spPr>
          <a:xfrm>
            <a:off x="1775520" y="260648"/>
            <a:ext cx="77724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200"/>
              <a:buFont typeface="Calibri"/>
              <a:buNone/>
            </a:pPr>
            <a:r>
              <a:rPr lang="pt-BR" sz="5200"/>
              <a:t>Domínios</a:t>
            </a:r>
            <a:endParaRPr/>
          </a:p>
        </p:txBody>
      </p:sp>
      <p:sp>
        <p:nvSpPr>
          <p:cNvPr id="174" name="Google Shape;174;p9"/>
          <p:cNvSpPr txBox="1"/>
          <p:nvPr>
            <p:ph idx="12" type="sldNum"/>
          </p:nvPr>
        </p:nvSpPr>
        <p:spPr>
          <a:xfrm>
            <a:off x="9144000" y="6096000"/>
            <a:ext cx="2540000" cy="4572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175" name="Google Shape;175;p9"/>
          <p:cNvSpPr/>
          <p:nvPr/>
        </p:nvSpPr>
        <p:spPr>
          <a:xfrm>
            <a:off x="4829909" y="1524000"/>
            <a:ext cx="3165231" cy="3124200"/>
          </a:xfrm>
          <a:prstGeom prst="ellipse">
            <a:avLst/>
          </a:prstGeom>
          <a:gradFill>
            <a:gsLst>
              <a:gs pos="0">
                <a:srgbClr val="FF3300"/>
              </a:gs>
              <a:gs pos="100000">
                <a:srgbClr val="9C1F00"/>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 name="Google Shape;176;p9"/>
          <p:cNvSpPr/>
          <p:nvPr/>
        </p:nvSpPr>
        <p:spPr>
          <a:xfrm>
            <a:off x="4337540" y="2286000"/>
            <a:ext cx="4149969" cy="1752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pt-BR" sz="2800" u="none" cap="none" strike="noStrike">
                <a:solidFill>
                  <a:schemeClr val="dk1"/>
                </a:solidFill>
                <a:latin typeface="Arial"/>
                <a:ea typeface="Arial"/>
                <a:cs typeface="Arial"/>
                <a:sym typeface="Arial"/>
              </a:rPr>
              <a:t>Descoberta</a:t>
            </a:r>
            <a:r>
              <a:rPr b="0" i="0" lang="pt-BR" sz="2800" u="none" cap="none" strike="noStrike">
                <a:solidFill>
                  <a:schemeClr val="dk1"/>
                </a:solidFill>
                <a:latin typeface="Arial"/>
                <a:ea typeface="Arial"/>
                <a:cs typeface="Arial"/>
                <a:sym typeface="Arial"/>
              </a:rPr>
              <a:t> </a:t>
            </a:r>
            <a:r>
              <a:rPr b="1" i="0" lang="pt-BR" sz="2800" u="none" cap="none" strike="noStrike">
                <a:solidFill>
                  <a:schemeClr val="dk1"/>
                </a:solidFill>
                <a:latin typeface="Arial"/>
                <a:ea typeface="Arial"/>
                <a:cs typeface="Arial"/>
                <a:sym typeface="Arial"/>
              </a:rPr>
              <a:t>de</a:t>
            </a:r>
            <a:r>
              <a:rPr b="0" i="0" lang="pt-BR" sz="2800" u="none" cap="none" strike="noStrike">
                <a:solidFill>
                  <a:schemeClr val="dk1"/>
                </a:solidFill>
                <a:latin typeface="Arial"/>
                <a:ea typeface="Arial"/>
                <a:cs typeface="Arial"/>
                <a:sym typeface="Arial"/>
              </a:rPr>
              <a:t> </a:t>
            </a:r>
            <a:br>
              <a:rPr b="0" i="0" lang="pt-BR" sz="2800" u="none" cap="none" strike="noStrike">
                <a:solidFill>
                  <a:schemeClr val="dk1"/>
                </a:solidFill>
                <a:latin typeface="Arial"/>
                <a:ea typeface="Arial"/>
                <a:cs typeface="Arial"/>
                <a:sym typeface="Arial"/>
              </a:rPr>
            </a:br>
            <a:r>
              <a:rPr b="1" i="0" lang="pt-BR" sz="2800" u="none" cap="none" strike="noStrike">
                <a:solidFill>
                  <a:schemeClr val="dk1"/>
                </a:solidFill>
                <a:latin typeface="Arial"/>
                <a:ea typeface="Arial"/>
                <a:cs typeface="Arial"/>
                <a:sym typeface="Arial"/>
              </a:rPr>
              <a:t>Conhecimento </a:t>
            </a:r>
            <a:br>
              <a:rPr b="1" i="0" lang="pt-BR" sz="2800" u="none" cap="none" strike="noStrike">
                <a:solidFill>
                  <a:schemeClr val="dk1"/>
                </a:solidFill>
                <a:latin typeface="Arial"/>
                <a:ea typeface="Arial"/>
                <a:cs typeface="Arial"/>
                <a:sym typeface="Arial"/>
              </a:rPr>
            </a:br>
            <a:r>
              <a:rPr b="1" i="0" lang="pt-BR" sz="2800" u="none" cap="none" strike="noStrike">
                <a:solidFill>
                  <a:schemeClr val="dk1"/>
                </a:solidFill>
                <a:latin typeface="Arial"/>
                <a:ea typeface="Arial"/>
                <a:cs typeface="Arial"/>
                <a:sym typeface="Arial"/>
              </a:rPr>
              <a:t>em Bases</a:t>
            </a:r>
            <a:r>
              <a:rPr b="0" i="0" lang="pt-BR" sz="2800" u="none" cap="none" strike="noStrike">
                <a:solidFill>
                  <a:schemeClr val="dk1"/>
                </a:solidFill>
                <a:latin typeface="Arial"/>
                <a:ea typeface="Arial"/>
                <a:cs typeface="Arial"/>
                <a:sym typeface="Arial"/>
              </a:rPr>
              <a:t> </a:t>
            </a:r>
            <a:br>
              <a:rPr b="0" i="0" lang="pt-BR" sz="2800" u="none" cap="none" strike="noStrike">
                <a:solidFill>
                  <a:schemeClr val="dk1"/>
                </a:solidFill>
                <a:latin typeface="Arial"/>
                <a:ea typeface="Arial"/>
                <a:cs typeface="Arial"/>
                <a:sym typeface="Arial"/>
              </a:rPr>
            </a:br>
            <a:r>
              <a:rPr b="1" i="0" lang="pt-BR" sz="2800" u="none" cap="none" strike="noStrike">
                <a:solidFill>
                  <a:schemeClr val="dk1"/>
                </a:solidFill>
                <a:latin typeface="Arial"/>
                <a:ea typeface="Arial"/>
                <a:cs typeface="Arial"/>
                <a:sym typeface="Arial"/>
              </a:rPr>
              <a:t>de Dados</a:t>
            </a:r>
            <a:endParaRPr b="0" i="0" sz="4800" u="none" cap="none" strike="noStrike">
              <a:solidFill>
                <a:schemeClr val="dk1"/>
              </a:solidFill>
              <a:latin typeface="Arial"/>
              <a:ea typeface="Arial"/>
              <a:cs typeface="Arial"/>
              <a:sym typeface="Arial"/>
            </a:endParaRPr>
          </a:p>
        </p:txBody>
      </p:sp>
      <p:sp>
        <p:nvSpPr>
          <p:cNvPr id="177" name="Google Shape;177;p9"/>
          <p:cNvSpPr/>
          <p:nvPr/>
        </p:nvSpPr>
        <p:spPr>
          <a:xfrm>
            <a:off x="6307015" y="4191000"/>
            <a:ext cx="2110154" cy="2209800"/>
          </a:xfrm>
          <a:prstGeom prst="ellipse">
            <a:avLst/>
          </a:prstGeom>
          <a:gradFill>
            <a:gsLst>
              <a:gs pos="0">
                <a:srgbClr val="CCFF33"/>
              </a:gs>
              <a:gs pos="100000">
                <a:srgbClr val="728F1D"/>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 name="Google Shape;178;p9"/>
          <p:cNvSpPr/>
          <p:nvPr/>
        </p:nvSpPr>
        <p:spPr>
          <a:xfrm>
            <a:off x="6025662" y="4191000"/>
            <a:ext cx="2743200" cy="1981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Arial"/>
                <a:ea typeface="Arial"/>
                <a:cs typeface="Arial"/>
                <a:sym typeface="Arial"/>
              </a:rPr>
              <a:t>Data</a:t>
            </a:r>
            <a:br>
              <a:rPr b="1" i="0" lang="pt-BR" sz="1800" u="none" cap="none" strike="noStrike">
                <a:solidFill>
                  <a:schemeClr val="dk1"/>
                </a:solidFill>
                <a:latin typeface="Arial"/>
                <a:ea typeface="Arial"/>
                <a:cs typeface="Arial"/>
                <a:sym typeface="Arial"/>
              </a:rPr>
            </a:br>
            <a:r>
              <a:rPr b="1" i="0" lang="pt-BR" sz="1800" u="none" cap="none" strike="noStrike">
                <a:solidFill>
                  <a:schemeClr val="dk1"/>
                </a:solidFill>
                <a:latin typeface="Arial"/>
                <a:ea typeface="Arial"/>
                <a:cs typeface="Arial"/>
                <a:sym typeface="Arial"/>
              </a:rPr>
              <a:t>Mining</a:t>
            </a:r>
            <a:endParaRPr b="0" i="0" sz="1800" u="none" cap="none" strike="noStrike">
              <a:solidFill>
                <a:schemeClr val="dk1"/>
              </a:solidFill>
              <a:latin typeface="Arial"/>
              <a:ea typeface="Arial"/>
              <a:cs typeface="Arial"/>
              <a:sym typeface="Arial"/>
            </a:endParaRPr>
          </a:p>
        </p:txBody>
      </p:sp>
      <p:sp>
        <p:nvSpPr>
          <p:cNvPr id="179" name="Google Shape;179;p9"/>
          <p:cNvSpPr/>
          <p:nvPr/>
        </p:nvSpPr>
        <p:spPr>
          <a:xfrm>
            <a:off x="2930769" y="1524000"/>
            <a:ext cx="2110154" cy="2209800"/>
          </a:xfrm>
          <a:prstGeom prst="ellipse">
            <a:avLst/>
          </a:prstGeom>
          <a:gradFill>
            <a:gsLst>
              <a:gs pos="0">
                <a:srgbClr val="FFC890"/>
              </a:gs>
              <a:gs pos="100000">
                <a:srgbClr val="FF8B17"/>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0" name="Google Shape;180;p9"/>
          <p:cNvSpPr/>
          <p:nvPr/>
        </p:nvSpPr>
        <p:spPr>
          <a:xfrm>
            <a:off x="2649415" y="1524000"/>
            <a:ext cx="2743200" cy="1981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Arial"/>
                <a:ea typeface="Arial"/>
                <a:cs typeface="Arial"/>
                <a:sym typeface="Arial"/>
              </a:rPr>
              <a:t>CRM</a:t>
            </a:r>
            <a:endParaRPr b="0" i="0" sz="1800" u="none" cap="none" strike="noStrike">
              <a:solidFill>
                <a:schemeClr val="dk1"/>
              </a:solidFill>
              <a:latin typeface="Arial"/>
              <a:ea typeface="Arial"/>
              <a:cs typeface="Arial"/>
              <a:sym typeface="Arial"/>
            </a:endParaRPr>
          </a:p>
        </p:txBody>
      </p:sp>
      <p:sp>
        <p:nvSpPr>
          <p:cNvPr id="181" name="Google Shape;181;p9"/>
          <p:cNvSpPr/>
          <p:nvPr/>
        </p:nvSpPr>
        <p:spPr>
          <a:xfrm>
            <a:off x="4618892" y="4191000"/>
            <a:ext cx="2110154" cy="2209800"/>
          </a:xfrm>
          <a:prstGeom prst="ellipse">
            <a:avLst/>
          </a:prstGeom>
          <a:gradFill>
            <a:gsLst>
              <a:gs pos="0">
                <a:srgbClr val="99CC00"/>
              </a:gs>
              <a:gs pos="100000">
                <a:srgbClr val="628200"/>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2" name="Google Shape;182;p9"/>
          <p:cNvSpPr/>
          <p:nvPr/>
        </p:nvSpPr>
        <p:spPr>
          <a:xfrm>
            <a:off x="4337538" y="4419600"/>
            <a:ext cx="2743200" cy="1828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br>
              <a:rPr b="1" i="0" lang="pt-BR" sz="1800" u="none" cap="none" strike="noStrike">
                <a:solidFill>
                  <a:schemeClr val="dk1"/>
                </a:solidFill>
                <a:latin typeface="Arial"/>
                <a:ea typeface="Arial"/>
                <a:cs typeface="Arial"/>
                <a:sym typeface="Arial"/>
              </a:rPr>
            </a:br>
            <a:r>
              <a:rPr b="1" i="0" lang="pt-BR" sz="1800" u="none" cap="none" strike="noStrike">
                <a:solidFill>
                  <a:schemeClr val="dk1"/>
                </a:solidFill>
                <a:latin typeface="Arial"/>
                <a:ea typeface="Arial"/>
                <a:cs typeface="Arial"/>
                <a:sym typeface="Arial"/>
              </a:rPr>
              <a:t>Análise </a:t>
            </a:r>
            <a:br>
              <a:rPr b="1" i="0" lang="pt-BR" sz="1800" u="none" cap="none" strike="noStrike">
                <a:solidFill>
                  <a:schemeClr val="dk1"/>
                </a:solidFill>
                <a:latin typeface="Arial"/>
                <a:ea typeface="Arial"/>
                <a:cs typeface="Arial"/>
                <a:sym typeface="Arial"/>
              </a:rPr>
            </a:br>
            <a:r>
              <a:rPr b="1" i="0" lang="pt-BR" sz="1800" u="none" cap="none" strike="noStrike">
                <a:solidFill>
                  <a:schemeClr val="dk1"/>
                </a:solidFill>
                <a:latin typeface="Arial"/>
                <a:ea typeface="Arial"/>
                <a:cs typeface="Arial"/>
                <a:sym typeface="Arial"/>
              </a:rPr>
              <a:t>Inteligente </a:t>
            </a:r>
            <a:br>
              <a:rPr b="1" i="0" lang="pt-BR" sz="1800" u="none" cap="none" strike="noStrike">
                <a:solidFill>
                  <a:schemeClr val="dk1"/>
                </a:solidFill>
                <a:latin typeface="Arial"/>
                <a:ea typeface="Arial"/>
                <a:cs typeface="Arial"/>
                <a:sym typeface="Arial"/>
              </a:rPr>
            </a:br>
            <a:r>
              <a:rPr b="1" i="0" lang="pt-BR" sz="1800" u="none" cap="none" strike="noStrike">
                <a:solidFill>
                  <a:schemeClr val="dk1"/>
                </a:solidFill>
                <a:latin typeface="Arial"/>
                <a:ea typeface="Arial"/>
                <a:cs typeface="Arial"/>
                <a:sym typeface="Arial"/>
              </a:rPr>
              <a:t>de Dados</a:t>
            </a:r>
            <a:br>
              <a:rPr b="1" i="0" lang="pt-BR"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
        <p:nvSpPr>
          <p:cNvPr id="183" name="Google Shape;183;p9"/>
          <p:cNvSpPr/>
          <p:nvPr/>
        </p:nvSpPr>
        <p:spPr>
          <a:xfrm>
            <a:off x="2321169" y="2743200"/>
            <a:ext cx="2813538" cy="3124200"/>
          </a:xfrm>
          <a:prstGeom prst="ellipse">
            <a:avLst/>
          </a:prstGeom>
          <a:gradFill>
            <a:gsLst>
              <a:gs pos="0">
                <a:srgbClr val="C7B685"/>
              </a:gs>
              <a:gs pos="100000">
                <a:srgbClr val="8A6600"/>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4" name="Google Shape;184;p9"/>
          <p:cNvSpPr/>
          <p:nvPr/>
        </p:nvSpPr>
        <p:spPr>
          <a:xfrm>
            <a:off x="1946031" y="2743200"/>
            <a:ext cx="3657600" cy="280035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Arial"/>
                <a:ea typeface="Arial"/>
                <a:cs typeface="Arial"/>
                <a:sym typeface="Arial"/>
              </a:rPr>
              <a:t>Web / </a:t>
            </a:r>
            <a:br>
              <a:rPr b="1" i="0" lang="pt-BR" sz="1800" u="none" cap="none" strike="noStrike">
                <a:solidFill>
                  <a:schemeClr val="dk1"/>
                </a:solidFill>
                <a:latin typeface="Arial"/>
                <a:ea typeface="Arial"/>
                <a:cs typeface="Arial"/>
                <a:sym typeface="Arial"/>
              </a:rPr>
            </a:br>
            <a:r>
              <a:rPr b="1" i="0" lang="pt-BR" sz="1800" u="none" cap="none" strike="noStrike">
                <a:solidFill>
                  <a:schemeClr val="dk1"/>
                </a:solidFill>
                <a:latin typeface="Arial"/>
                <a:ea typeface="Arial"/>
                <a:cs typeface="Arial"/>
                <a:sym typeface="Arial"/>
              </a:rPr>
              <a:t>Business </a:t>
            </a:r>
            <a:br>
              <a:rPr b="1" i="0" lang="pt-BR" sz="1800" u="none" cap="none" strike="noStrike">
                <a:solidFill>
                  <a:schemeClr val="dk1"/>
                </a:solidFill>
                <a:latin typeface="Arial"/>
                <a:ea typeface="Arial"/>
                <a:cs typeface="Arial"/>
                <a:sym typeface="Arial"/>
              </a:rPr>
            </a:br>
            <a:r>
              <a:rPr b="1" i="0" lang="pt-BR" sz="1800" u="none" cap="none" strike="noStrike">
                <a:solidFill>
                  <a:schemeClr val="dk1"/>
                </a:solidFill>
                <a:latin typeface="Arial"/>
                <a:ea typeface="Arial"/>
                <a:cs typeface="Arial"/>
                <a:sym typeface="Arial"/>
              </a:rPr>
              <a:t>Intelligence</a:t>
            </a:r>
            <a:endParaRPr b="0" i="0" sz="1800" u="none" cap="none" strike="noStrike">
              <a:solidFill>
                <a:schemeClr val="dk1"/>
              </a:solidFill>
              <a:latin typeface="Arial"/>
              <a:ea typeface="Arial"/>
              <a:cs typeface="Arial"/>
              <a:sym typeface="Arial"/>
            </a:endParaRPr>
          </a:p>
        </p:txBody>
      </p:sp>
      <p:sp>
        <p:nvSpPr>
          <p:cNvPr id="185" name="Google Shape;185;p9"/>
          <p:cNvSpPr/>
          <p:nvPr/>
        </p:nvSpPr>
        <p:spPr>
          <a:xfrm>
            <a:off x="7432431" y="3124200"/>
            <a:ext cx="2110154" cy="2209800"/>
          </a:xfrm>
          <a:prstGeom prst="ellipse">
            <a:avLst/>
          </a:prstGeom>
          <a:gradFill>
            <a:gsLst>
              <a:gs pos="0">
                <a:srgbClr val="CCCCFF"/>
              </a:gs>
              <a:gs pos="100000">
                <a:srgbClr val="6D6D88"/>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6" name="Google Shape;186;p9"/>
          <p:cNvSpPr/>
          <p:nvPr/>
        </p:nvSpPr>
        <p:spPr>
          <a:xfrm>
            <a:off x="7151077" y="3124200"/>
            <a:ext cx="2743200" cy="1981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Arial"/>
                <a:ea typeface="Arial"/>
                <a:cs typeface="Arial"/>
                <a:sym typeface="Arial"/>
              </a:rPr>
              <a:t>Apoio </a:t>
            </a:r>
            <a:br>
              <a:rPr b="1" i="0" lang="pt-BR" sz="1800" u="none" cap="none" strike="noStrike">
                <a:solidFill>
                  <a:schemeClr val="dk1"/>
                </a:solidFill>
                <a:latin typeface="Arial"/>
                <a:ea typeface="Arial"/>
                <a:cs typeface="Arial"/>
                <a:sym typeface="Arial"/>
              </a:rPr>
            </a:br>
            <a:r>
              <a:rPr b="1" i="0" lang="pt-BR" sz="1800" u="none" cap="none" strike="noStrike">
                <a:solidFill>
                  <a:schemeClr val="dk1"/>
                </a:solidFill>
                <a:latin typeface="Arial"/>
                <a:ea typeface="Arial"/>
                <a:cs typeface="Arial"/>
                <a:sym typeface="Arial"/>
              </a:rPr>
              <a:t>à Decisão</a:t>
            </a:r>
            <a:endParaRPr b="0" i="0" sz="1800" u="none" cap="none" strike="noStrike">
              <a:solidFill>
                <a:schemeClr val="dk1"/>
              </a:solidFill>
              <a:latin typeface="Arial"/>
              <a:ea typeface="Arial"/>
              <a:cs typeface="Arial"/>
              <a:sym typeface="Arial"/>
            </a:endParaRPr>
          </a:p>
        </p:txBody>
      </p:sp>
      <p:sp>
        <p:nvSpPr>
          <p:cNvPr id="187" name="Google Shape;187;p9"/>
          <p:cNvSpPr/>
          <p:nvPr/>
        </p:nvSpPr>
        <p:spPr>
          <a:xfrm>
            <a:off x="7713785" y="1524000"/>
            <a:ext cx="2110154" cy="2209800"/>
          </a:xfrm>
          <a:prstGeom prst="ellipse">
            <a:avLst/>
          </a:prstGeom>
          <a:gradFill>
            <a:gsLst>
              <a:gs pos="0">
                <a:srgbClr val="CAA7CA"/>
              </a:gs>
              <a:gs pos="100000">
                <a:srgbClr val="660066"/>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 name="Google Shape;188;p9"/>
          <p:cNvSpPr/>
          <p:nvPr/>
        </p:nvSpPr>
        <p:spPr>
          <a:xfrm>
            <a:off x="7432431" y="1524000"/>
            <a:ext cx="2743200" cy="1981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Arial"/>
                <a:ea typeface="Arial"/>
                <a:cs typeface="Arial"/>
                <a:sym typeface="Arial"/>
              </a:rPr>
              <a:t>Database </a:t>
            </a:r>
            <a:br>
              <a:rPr b="1" i="0" lang="pt-BR" sz="1800" u="none" cap="none" strike="noStrike">
                <a:solidFill>
                  <a:schemeClr val="dk1"/>
                </a:solidFill>
                <a:latin typeface="Arial"/>
                <a:ea typeface="Arial"/>
                <a:cs typeface="Arial"/>
                <a:sym typeface="Arial"/>
              </a:rPr>
            </a:br>
            <a:r>
              <a:rPr b="1" i="0" lang="pt-BR" sz="1800" u="none" cap="none" strike="noStrike">
                <a:solidFill>
                  <a:schemeClr val="dk1"/>
                </a:solidFill>
                <a:latin typeface="Arial"/>
                <a:ea typeface="Arial"/>
                <a:cs typeface="Arial"/>
                <a:sym typeface="Arial"/>
              </a:rPr>
              <a:t>Marketing</a:t>
            </a:r>
            <a:endParaRPr b="0" i="0" sz="1800" u="none" cap="none" strike="noStrike">
              <a:solidFill>
                <a:schemeClr val="dk1"/>
              </a:solidFill>
              <a:latin typeface="Arial"/>
              <a:ea typeface="Arial"/>
              <a:cs typeface="Arial"/>
              <a:sym typeface="Arial"/>
            </a:endParaRPr>
          </a:p>
        </p:txBody>
      </p:sp>
      <p:sp>
        <p:nvSpPr>
          <p:cNvPr id="189" name="Google Shape;189;p9"/>
          <p:cNvSpPr txBox="1"/>
          <p:nvPr/>
        </p:nvSpPr>
        <p:spPr>
          <a:xfrm>
            <a:off x="6025662" y="304800"/>
            <a:ext cx="459052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B0F0"/>
                </a:solidFill>
                <a:latin typeface="arial"/>
                <a:ea typeface="arial"/>
                <a:cs typeface="arial"/>
                <a:sym typeface="arial"/>
              </a:rPr>
              <a:t>Knowledge Discovery in Databases – </a:t>
            </a:r>
            <a:r>
              <a:rPr b="1" i="0" lang="pt-BR" sz="1800" u="none" cap="none" strike="noStrike">
                <a:solidFill>
                  <a:srgbClr val="00B0F0"/>
                </a:solidFill>
                <a:latin typeface="arial"/>
                <a:ea typeface="arial"/>
                <a:cs typeface="arial"/>
                <a:sym typeface="arial"/>
              </a:rPr>
              <a:t>KDD</a:t>
            </a:r>
            <a:endParaRPr b="0" i="0" sz="1800" u="none" cap="none" strike="noStrike">
              <a:solidFill>
                <a:srgbClr val="00B0F0"/>
              </a:solidFill>
              <a:latin typeface="Calibri"/>
              <a:ea typeface="Calibri"/>
              <a:cs typeface="Calibri"/>
              <a:sym typeface="Calibri"/>
            </a:endParaRPr>
          </a:p>
        </p:txBody>
      </p:sp>
      <p:cxnSp>
        <p:nvCxnSpPr>
          <p:cNvPr id="190" name="Google Shape;190;p9"/>
          <p:cNvCxnSpPr>
            <a:stCxn id="175" idx="0"/>
            <a:endCxn id="189" idx="2"/>
          </p:cNvCxnSpPr>
          <p:nvPr/>
        </p:nvCxnSpPr>
        <p:spPr>
          <a:xfrm flipH="1" rot="10800000">
            <a:off x="6412524" y="674100"/>
            <a:ext cx="1908300" cy="849900"/>
          </a:xfrm>
          <a:prstGeom prst="straightConnector1">
            <a:avLst/>
          </a:prstGeom>
          <a:noFill/>
          <a:ln cap="flat" cmpd="sng" w="19050">
            <a:solidFill>
              <a:schemeClr val="accent4"/>
            </a:solidFill>
            <a:prstDash val="solid"/>
            <a:miter lim="800000"/>
            <a:headEnd len="sm" w="sm"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2021-12-22T00:51:52Z</dcterms:created>
  <dc:creator>Luis  Alexandre</dc:creator>
</cp:coreProperties>
</file>